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42"/>
  </p:notesMasterIdLst>
  <p:sldIdLst>
    <p:sldId id="256" r:id="rId2"/>
    <p:sldId id="258" r:id="rId3"/>
    <p:sldId id="257" r:id="rId4"/>
    <p:sldId id="296" r:id="rId5"/>
    <p:sldId id="298" r:id="rId6"/>
    <p:sldId id="299" r:id="rId7"/>
    <p:sldId id="262" r:id="rId8"/>
    <p:sldId id="259" r:id="rId9"/>
    <p:sldId id="300" r:id="rId10"/>
    <p:sldId id="297" r:id="rId11"/>
    <p:sldId id="322" r:id="rId12"/>
    <p:sldId id="301" r:id="rId13"/>
    <p:sldId id="302" r:id="rId14"/>
    <p:sldId id="303" r:id="rId15"/>
    <p:sldId id="304" r:id="rId16"/>
    <p:sldId id="305" r:id="rId17"/>
    <p:sldId id="314" r:id="rId18"/>
    <p:sldId id="325" r:id="rId19"/>
    <p:sldId id="315" r:id="rId20"/>
    <p:sldId id="326" r:id="rId21"/>
    <p:sldId id="316" r:id="rId22"/>
    <p:sldId id="317" r:id="rId23"/>
    <p:sldId id="318" r:id="rId24"/>
    <p:sldId id="319" r:id="rId25"/>
    <p:sldId id="323" r:id="rId26"/>
    <p:sldId id="324" r:id="rId27"/>
    <p:sldId id="321" r:id="rId28"/>
    <p:sldId id="340" r:id="rId29"/>
    <p:sldId id="328" r:id="rId30"/>
    <p:sldId id="329" r:id="rId31"/>
    <p:sldId id="330" r:id="rId32"/>
    <p:sldId id="331" r:id="rId33"/>
    <p:sldId id="333" r:id="rId34"/>
    <p:sldId id="334" r:id="rId35"/>
    <p:sldId id="335" r:id="rId36"/>
    <p:sldId id="338" r:id="rId37"/>
    <p:sldId id="336" r:id="rId38"/>
    <p:sldId id="337" r:id="rId39"/>
    <p:sldId id="339" r:id="rId40"/>
    <p:sldId id="278"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749"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78811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79e8ef7b3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79e8ef7b3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2944713"/>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0274" y="195486"/>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12157" y="2938594"/>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6336"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pic>
        <p:nvPicPr>
          <p:cNvPr id="95"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4977" y="4011910"/>
            <a:ext cx="6157494" cy="1219306"/>
          </a:xfrm>
          <a:prstGeom prst="rect">
            <a:avLst/>
          </a:prstGeom>
        </p:spPr>
      </p:pic>
      <p:pic>
        <p:nvPicPr>
          <p:cNvPr id="4"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8304"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userDrawn="1"/>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2" descr="P:\Progetti_Europei\02_EU_Projects\04_Erasmus+\EYDP\01_Information\Logo_horizont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352" y="4731990"/>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ve columns" userDrawn="1">
  <p:cSld name="Five columns">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0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52"/>
        <p:cNvGrpSpPr/>
        <p:nvPr/>
      </p:nvGrpSpPr>
      <p:grpSpPr>
        <a:xfrm>
          <a:off x="0" y="0"/>
          <a:ext cx="0" cy="0"/>
          <a:chOff x="0" y="0"/>
          <a:chExt cx="0" cy="0"/>
        </a:xfrm>
      </p:grpSpPr>
      <p:sp>
        <p:nvSpPr>
          <p:cNvPr id="53" name="Google Shape;53;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title"/>
          </p:nvPr>
        </p:nvSpPr>
        <p:spPr>
          <a:xfrm>
            <a:off x="304800" y="51470"/>
            <a:ext cx="8474700" cy="432048"/>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6" name="Google Shape;56;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4803998"/>
            <a:ext cx="896539" cy="298598"/>
          </a:xfrm>
          <a:prstGeom prst="rect">
            <a:avLst/>
          </a:prstGeom>
        </p:spPr>
      </p:pic>
      <p:sp>
        <p:nvSpPr>
          <p:cNvPr id="7" name="Google Shape;28;p5"/>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81091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9" r:id="rId7"/>
    <p:sldLayoutId id="2147483662"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611560" y="1275606"/>
            <a:ext cx="7146900" cy="1159800"/>
          </a:xfrm>
          <a:prstGeom prst="rect">
            <a:avLst/>
          </a:prstGeom>
        </p:spPr>
        <p:txBody>
          <a:bodyPr spcFirstLastPara="1" wrap="square" lIns="0" tIns="0" rIns="0" bIns="0" anchor="t" anchorCtr="0">
            <a:noAutofit/>
          </a:bodyPr>
          <a:lstStyle/>
          <a:p>
            <a:pPr lvl="0"/>
            <a:r>
              <a:rPr lang="en-US" sz="5400" dirty="0"/>
              <a:t>EYDP </a:t>
            </a:r>
            <a:br>
              <a:rPr lang="en-US" sz="5400" dirty="0"/>
            </a:br>
            <a:r>
              <a:rPr lang="en-US" sz="2400" dirty="0"/>
              <a:t>Early Years Digital Portfolio</a:t>
            </a:r>
          </a:p>
        </p:txBody>
      </p:sp>
      <p:sp>
        <p:nvSpPr>
          <p:cNvPr id="768" name="Google Shape;768;p15"/>
          <p:cNvSpPr/>
          <p:nvPr/>
        </p:nvSpPr>
        <p:spPr>
          <a:xfrm rot="10800000">
            <a:off x="212792" y="4011910"/>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1259632" y="2746310"/>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1" y="51470"/>
            <a:ext cx="2810629" cy="592127"/>
          </a:xfrm>
          <a:prstGeom prst="rect">
            <a:avLst/>
          </a:prstGeom>
        </p:spPr>
      </p:pic>
      <p:pic>
        <p:nvPicPr>
          <p:cNvPr id="1026" name="Picture 2" descr="P:\Progetti_Europei\02_EU_Projects\04_Erasmus+\EYDP\01_Information\Logo_horizont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88237"/>
            <a:ext cx="2304256" cy="555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63;p35"/>
          <p:cNvSpPr txBox="1">
            <a:spLocks/>
          </p:cNvSpPr>
          <p:nvPr/>
        </p:nvSpPr>
        <p:spPr>
          <a:xfrm>
            <a:off x="368730" y="3217814"/>
            <a:ext cx="2498400" cy="64006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smtClean="0">
                <a:latin typeface="Nunito" pitchFamily="2" charset="0"/>
              </a:rPr>
              <a:t>First Partners’ Meeting</a:t>
            </a:r>
          </a:p>
          <a:p>
            <a:pPr algn="ctr"/>
            <a:r>
              <a:rPr lang="en-US" dirty="0" smtClean="0">
                <a:latin typeface="Nunito" pitchFamily="2" charset="0"/>
              </a:rPr>
              <a:t>Online, 12 December 2022</a:t>
            </a:r>
            <a:endParaRPr lang="en-US" dirty="0">
              <a:latin typeface="Nunito" pitchFamily="2" charset="0"/>
            </a:endParaRPr>
          </a:p>
        </p:txBody>
      </p:sp>
      <p:sp>
        <p:nvSpPr>
          <p:cNvPr id="8" name="Rectangle 7"/>
          <p:cNvSpPr/>
          <p:nvPr/>
        </p:nvSpPr>
        <p:spPr>
          <a:xfrm>
            <a:off x="239116" y="4445119"/>
            <a:ext cx="3059832" cy="430887"/>
          </a:xfrm>
          <a:prstGeom prst="rect">
            <a:avLst/>
          </a:prstGeom>
        </p:spPr>
        <p:txBody>
          <a:bodyPr wrap="square">
            <a:spAutoFit/>
          </a:bodyPr>
          <a:lstStyle/>
          <a:p>
            <a:pPr algn="ctr"/>
            <a:r>
              <a:rPr lang="en-US" sz="1100" dirty="0">
                <a:solidFill>
                  <a:schemeClr val="dk1"/>
                </a:solidFill>
                <a:latin typeface="Nunito" pitchFamily="2" charset="0"/>
                <a:ea typeface="Hind"/>
                <a:cs typeface="Hind"/>
                <a:sym typeface="Hind"/>
              </a:rPr>
              <a:t>Project number</a:t>
            </a:r>
          </a:p>
          <a:p>
            <a:pPr algn="ctr"/>
            <a:r>
              <a:rPr lang="en-US" sz="1100" dirty="0">
                <a:solidFill>
                  <a:schemeClr val="dk1"/>
                </a:solidFill>
                <a:latin typeface="Nunito" pitchFamily="2" charset="0"/>
                <a:ea typeface="Hind"/>
                <a:cs typeface="Hind"/>
                <a:sym typeface="Hind"/>
              </a:rPr>
              <a:t>2022-1-PT01-KA220-SCH-000086979   </a:t>
            </a:r>
            <a:endParaRPr lang="it-IT" sz="1100" dirty="0">
              <a:solidFill>
                <a:schemeClr val="dk1"/>
              </a:solidFill>
              <a:latin typeface="Nunito" pitchFamily="2" charset="0"/>
              <a:ea typeface="Hind"/>
              <a:cs typeface="Hind"/>
              <a:sym typeface="Hi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smtClean="0"/>
              <a:t> should create a </a:t>
            </a:r>
            <a:r>
              <a:rPr lang="it-IT" sz="1200" b="1" dirty="0" smtClean="0"/>
              <a:t>working group</a:t>
            </a:r>
            <a:r>
              <a:rPr lang="it-IT" sz="1200" dirty="0" smtClean="0"/>
              <a:t> </a:t>
            </a:r>
            <a:r>
              <a:rPr lang="en-US" sz="1200" dirty="0" smtClean="0"/>
              <a:t>involving </a:t>
            </a:r>
            <a:r>
              <a:rPr lang="en-US" sz="1200" dirty="0"/>
              <a:t>in the contents creation:</a:t>
            </a:r>
          </a:p>
          <a:p>
            <a:pPr marL="628650" lvl="1" indent="-171450">
              <a:buClr>
                <a:schemeClr val="dk1"/>
              </a:buClr>
              <a:buSzPts val="1100"/>
              <a:buFont typeface="Arial" panose="020B0604020202020204" pitchFamily="34" charset="0"/>
              <a:buChar char="•"/>
            </a:pPr>
            <a:r>
              <a:rPr lang="en-US" sz="1200" dirty="0" smtClean="0"/>
              <a:t>The </a:t>
            </a:r>
            <a:r>
              <a:rPr lang="en-US" sz="1200" dirty="0"/>
              <a:t>director or a representative of the managerial staff who will ensure that the handbook contents are </a:t>
            </a:r>
            <a:r>
              <a:rPr lang="en-US" sz="1200" dirty="0" err="1"/>
              <a:t>recognised</a:t>
            </a:r>
            <a:r>
              <a:rPr lang="en-US" sz="1200" dirty="0"/>
              <a:t> </a:t>
            </a:r>
            <a:r>
              <a:rPr lang="en-US" sz="1200" dirty="0" smtClean="0"/>
              <a:t>and accepted </a:t>
            </a:r>
            <a:r>
              <a:rPr lang="en-US" sz="1200" dirty="0"/>
              <a:t>by the kindergarten</a:t>
            </a:r>
          </a:p>
          <a:p>
            <a:pPr marL="628650" lvl="1" indent="-171450">
              <a:spcBef>
                <a:spcPts val="0"/>
              </a:spcBef>
              <a:buClr>
                <a:schemeClr val="dk1"/>
              </a:buClr>
              <a:buSzPts val="1100"/>
              <a:buFont typeface="Arial" panose="020B0604020202020204" pitchFamily="34" charset="0"/>
              <a:buChar char="•"/>
            </a:pPr>
            <a:r>
              <a:rPr lang="en-US" sz="1200" dirty="0" smtClean="0"/>
              <a:t>5 </a:t>
            </a:r>
            <a:r>
              <a:rPr lang="en-US" sz="1200" dirty="0"/>
              <a:t>Early childhood educators who will have an active role in supporting the experts of IPB, ULS and </a:t>
            </a:r>
            <a:r>
              <a:rPr lang="en-US" sz="1200" dirty="0" smtClean="0"/>
              <a:t>in </a:t>
            </a:r>
            <a:r>
              <a:rPr lang="en-US" sz="1200" dirty="0"/>
              <a:t>adapting </a:t>
            </a:r>
            <a:r>
              <a:rPr lang="en-US" sz="1200" dirty="0" smtClean="0"/>
              <a:t>the pedagogic </a:t>
            </a:r>
            <a:r>
              <a:rPr lang="en-US" sz="1200" dirty="0"/>
              <a:t>and methodological contents to the specific needs of </a:t>
            </a:r>
            <a:r>
              <a:rPr lang="en-US" sz="1200" dirty="0" smtClean="0"/>
              <a:t>educators</a:t>
            </a:r>
          </a:p>
          <a:p>
            <a:pPr marL="182563" lvl="1" indent="0">
              <a:spcBef>
                <a:spcPts val="0"/>
              </a:spcBef>
              <a:buClr>
                <a:schemeClr val="dk1"/>
              </a:buClr>
              <a:buSzPts val="1100"/>
              <a:buNone/>
            </a:pPr>
            <a:endParaRPr lang="it-IT" sz="1200" i="1" dirty="0" smtClean="0">
              <a:solidFill>
                <a:schemeClr val="tx1"/>
              </a:solidFill>
              <a:latin typeface="Nunito" pitchFamily="2" charset="0"/>
            </a:endParaRPr>
          </a:p>
          <a:p>
            <a:pPr marL="182563" lvl="1" indent="0">
              <a:spcBef>
                <a:spcPts val="0"/>
              </a:spcBef>
              <a:buClr>
                <a:schemeClr val="dk1"/>
              </a:buClr>
              <a:buSzPts val="1100"/>
              <a:buNone/>
            </a:pPr>
            <a:r>
              <a:rPr lang="it-IT" sz="1200" i="1" dirty="0" smtClean="0">
                <a:solidFill>
                  <a:schemeClr val="tx1"/>
                </a:solidFill>
                <a:latin typeface="Nunito" pitchFamily="2" charset="0"/>
              </a:rPr>
              <a:t>Template</a:t>
            </a:r>
            <a:r>
              <a:rPr lang="it-IT" sz="1200" i="1" dirty="0">
                <a:solidFill>
                  <a:schemeClr val="tx1"/>
                </a:solidFill>
                <a:latin typeface="Nunito" pitchFamily="2" charset="0"/>
              </a:rPr>
              <a:t>: </a:t>
            </a:r>
            <a:r>
              <a:rPr lang="it-IT" sz="1200" i="1" dirty="0" smtClean="0">
                <a:solidFill>
                  <a:schemeClr val="tx1"/>
                </a:solidFill>
                <a:latin typeface="Nunito" pitchFamily="2" charset="0"/>
              </a:rPr>
              <a:t>WP2.I </a:t>
            </a:r>
            <a:r>
              <a:rPr lang="it-IT" sz="1200" i="1" dirty="0">
                <a:solidFill>
                  <a:schemeClr val="tx1"/>
                </a:solidFill>
                <a:latin typeface="Nunito" pitchFamily="2" charset="0"/>
              </a:rPr>
              <a:t>- Target Group involvement declaration</a:t>
            </a:r>
          </a:p>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it-IT" sz="1200" dirty="0" smtClean="0"/>
              <a:t>IPB (PT) and ULS (IE) should </a:t>
            </a:r>
            <a:r>
              <a:rPr lang="it-IT" sz="1200" dirty="0"/>
              <a:t>create a </a:t>
            </a:r>
            <a:r>
              <a:rPr lang="it-IT" sz="1200" b="1" dirty="0"/>
              <a:t>working group</a:t>
            </a:r>
            <a:r>
              <a:rPr lang="it-IT" sz="1200" dirty="0"/>
              <a:t> </a:t>
            </a:r>
            <a:r>
              <a:rPr lang="en-US" sz="1200" dirty="0"/>
              <a:t>involving </a:t>
            </a:r>
            <a:r>
              <a:rPr lang="en-US" sz="1200" dirty="0" smtClean="0"/>
              <a:t>4 experts/lecturers/researchers in </a:t>
            </a:r>
            <a:r>
              <a:rPr lang="en-US" sz="1200" dirty="0"/>
              <a:t>the </a:t>
            </a:r>
            <a:r>
              <a:rPr lang="en-US" sz="1200" dirty="0" smtClean="0"/>
              <a:t>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WP2.I - Target Group involvement </a:t>
            </a:r>
            <a:r>
              <a:rPr lang="it-IT" sz="1200" i="1" dirty="0" smtClean="0">
                <a:solidFill>
                  <a:schemeClr val="tx1"/>
                </a:solidFill>
                <a:latin typeface="Nunito" pitchFamily="2" charset="0"/>
              </a:rPr>
              <a:t>declaration</a:t>
            </a:r>
            <a:endParaRPr lang="it-IT" sz="1200" i="1" dirty="0">
              <a:solidFill>
                <a:schemeClr val="tx1"/>
              </a:solidFill>
              <a:latin typeface="Nunito" pitchFamily="2" charset="0"/>
            </a:endParaRP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80467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en-US" sz="1200" dirty="0" smtClean="0"/>
              <a:t>Each partner should perform a </a:t>
            </a:r>
            <a:r>
              <a:rPr lang="en-US" sz="1200" b="1" dirty="0" smtClean="0"/>
              <a:t>preliminary </a:t>
            </a:r>
            <a:r>
              <a:rPr lang="en-US" sz="1200" b="1" dirty="0"/>
              <a:t>needs analysis </a:t>
            </a:r>
            <a:r>
              <a:rPr lang="en-US" sz="1200" dirty="0"/>
              <a:t>in the partner </a:t>
            </a:r>
            <a:r>
              <a:rPr lang="en-US" sz="1200" dirty="0" smtClean="0"/>
              <a:t>countries assessing </a:t>
            </a:r>
            <a:r>
              <a:rPr lang="en-US" sz="1200" dirty="0"/>
              <a:t>how kindergarten teachers document and evaluate the children and what knowledge they have </a:t>
            </a:r>
            <a:r>
              <a:rPr lang="en-US" sz="1200" dirty="0" smtClean="0"/>
              <a:t>about pedagogical </a:t>
            </a:r>
            <a:r>
              <a:rPr lang="en-US" sz="1200" dirty="0"/>
              <a:t>documentation</a:t>
            </a:r>
            <a:r>
              <a:rPr lang="en-US" sz="1200" dirty="0" smtClean="0"/>
              <a:t>.</a:t>
            </a:r>
          </a:p>
          <a:p>
            <a:pPr marL="182563" lvl="0" indent="0">
              <a:spcBef>
                <a:spcPts val="1000"/>
              </a:spcBef>
              <a:buClr>
                <a:schemeClr val="dk1"/>
              </a:buClr>
              <a:buSzPts val="1100"/>
              <a:buNone/>
            </a:pPr>
            <a:r>
              <a:rPr lang="it-IT" sz="1200" dirty="0" smtClean="0"/>
              <a:t>Each partner should collect at least 50 questionnaires </a:t>
            </a:r>
            <a:r>
              <a:rPr lang="it-IT" sz="1200" dirty="0"/>
              <a:t>from </a:t>
            </a:r>
            <a:r>
              <a:rPr lang="it-IT" sz="1200" dirty="0" smtClean="0"/>
              <a:t>kindergarten teachers and earlychildhood educators.</a:t>
            </a:r>
          </a:p>
          <a:p>
            <a:pPr marL="182563" lvl="0" indent="0">
              <a:spcBef>
                <a:spcPts val="1000"/>
              </a:spcBef>
              <a:buClr>
                <a:schemeClr val="dk1"/>
              </a:buClr>
              <a:buSzPts val="1100"/>
              <a:buNone/>
            </a:pPr>
            <a:r>
              <a:rPr lang="it-IT" sz="1200" i="1" dirty="0"/>
              <a:t>Template: WP2.A - Questionnaire</a:t>
            </a:r>
            <a:endParaRPr lang="en-US" sz="1200" i="1"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240848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Needs analysis</a:t>
            </a:r>
          </a:p>
        </p:txBody>
      </p:sp>
      <p:sp>
        <p:nvSpPr>
          <p:cNvPr id="776" name="Google Shape;776;p16"/>
          <p:cNvSpPr txBox="1">
            <a:spLocks noGrp="1"/>
          </p:cNvSpPr>
          <p:nvPr>
            <p:ph type="body" idx="1"/>
          </p:nvPr>
        </p:nvSpPr>
        <p:spPr>
          <a:xfrm>
            <a:off x="829000" y="1131590"/>
            <a:ext cx="6767336" cy="3420900"/>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smtClean="0"/>
              <a:t>Each </a:t>
            </a:r>
            <a:r>
              <a:rPr lang="en-US" sz="1200" dirty="0"/>
              <a:t>partner should produce a </a:t>
            </a:r>
            <a:r>
              <a:rPr lang="en-US" sz="1200" b="1" dirty="0"/>
              <a:t>national needs analysis </a:t>
            </a:r>
            <a:r>
              <a:rPr lang="en-US" sz="1200" b="1" dirty="0" smtClean="0"/>
              <a:t>report </a:t>
            </a:r>
            <a:r>
              <a:rPr lang="en-US" sz="1200" dirty="0" smtClean="0"/>
              <a:t>covering  6 dimensions:</a:t>
            </a:r>
          </a:p>
          <a:p>
            <a:pPr marL="628650" lvl="1" indent="-171450">
              <a:spcBef>
                <a:spcPts val="0"/>
              </a:spcBef>
              <a:buClr>
                <a:schemeClr val="dk1"/>
              </a:buClr>
              <a:buSzPts val="1100"/>
              <a:buFont typeface="Arial" panose="020B0604020202020204" pitchFamily="34" charset="0"/>
              <a:buChar char="•"/>
            </a:pPr>
            <a:r>
              <a:rPr lang="en-US" sz="1200" dirty="0" smtClean="0"/>
              <a:t>Sociodemographic characterization </a:t>
            </a:r>
            <a:r>
              <a:rPr lang="en-US" sz="1200" dirty="0"/>
              <a:t>of the </a:t>
            </a:r>
            <a:r>
              <a:rPr lang="en-US" sz="1200" dirty="0" smtClean="0"/>
              <a:t>respondents</a:t>
            </a:r>
          </a:p>
          <a:p>
            <a:pPr marL="628650" lvl="1" indent="-171450">
              <a:spcBef>
                <a:spcPts val="0"/>
              </a:spcBef>
              <a:buClr>
                <a:schemeClr val="dk1"/>
              </a:buClr>
              <a:buSzPts val="1100"/>
              <a:buFont typeface="Arial" panose="020B0604020202020204" pitchFamily="34" charset="0"/>
              <a:buChar char="•"/>
            </a:pPr>
            <a:r>
              <a:rPr lang="en-US" sz="1200" dirty="0" smtClean="0"/>
              <a:t>Conceptions about </a:t>
            </a:r>
            <a:r>
              <a:rPr lang="en-US" sz="1200" dirty="0"/>
              <a:t>documentation </a:t>
            </a:r>
            <a:r>
              <a:rPr lang="en-US" sz="1200" dirty="0" smtClean="0"/>
              <a:t>and assessment</a:t>
            </a:r>
          </a:p>
          <a:p>
            <a:pPr marL="628650" lvl="1" indent="-171450">
              <a:spcBef>
                <a:spcPts val="0"/>
              </a:spcBef>
              <a:buClr>
                <a:schemeClr val="dk1"/>
              </a:buClr>
              <a:buSzPts val="1100"/>
              <a:buFont typeface="Arial" panose="020B0604020202020204" pitchFamily="34" charset="0"/>
              <a:buChar char="•"/>
            </a:pPr>
            <a:r>
              <a:rPr lang="en-US" sz="1200" dirty="0" smtClean="0"/>
              <a:t>Documentation and </a:t>
            </a:r>
            <a:r>
              <a:rPr lang="en-US" sz="1200" dirty="0"/>
              <a:t>assessment </a:t>
            </a:r>
            <a:r>
              <a:rPr lang="en-US" sz="1200" dirty="0" smtClean="0"/>
              <a:t>practices</a:t>
            </a:r>
          </a:p>
          <a:p>
            <a:pPr marL="628650" lvl="1" indent="-171450">
              <a:spcBef>
                <a:spcPts val="0"/>
              </a:spcBef>
              <a:buClr>
                <a:schemeClr val="dk1"/>
              </a:buClr>
              <a:buSzPts val="1100"/>
              <a:buFont typeface="Arial" panose="020B0604020202020204" pitchFamily="34" charset="0"/>
              <a:buChar char="•"/>
            </a:pPr>
            <a:r>
              <a:rPr lang="en-US" sz="1200" dirty="0" smtClean="0"/>
              <a:t>Knowledge about </a:t>
            </a:r>
            <a:r>
              <a:rPr lang="en-US" sz="1200" dirty="0"/>
              <a:t>pedagogical documentation and Portfolios;</a:t>
            </a:r>
          </a:p>
          <a:p>
            <a:pPr marL="628650" lvl="1" indent="-171450">
              <a:spcBef>
                <a:spcPts val="0"/>
              </a:spcBef>
              <a:buClr>
                <a:schemeClr val="dk1"/>
              </a:buClr>
              <a:buSzPts val="1100"/>
              <a:buFont typeface="Arial" panose="020B0604020202020204" pitchFamily="34" charset="0"/>
              <a:buChar char="•"/>
            </a:pPr>
            <a:r>
              <a:rPr lang="en-US" sz="1200" dirty="0" smtClean="0"/>
              <a:t>Difficulties in </a:t>
            </a:r>
            <a:r>
              <a:rPr lang="en-US" sz="1200" dirty="0"/>
              <a:t>the child documentation and assessment </a:t>
            </a:r>
            <a:r>
              <a:rPr lang="en-US" sz="1200" dirty="0" smtClean="0"/>
              <a:t>process</a:t>
            </a:r>
          </a:p>
          <a:p>
            <a:pPr marL="628650" lvl="1" indent="-171450">
              <a:spcBef>
                <a:spcPts val="0"/>
              </a:spcBef>
              <a:buClr>
                <a:schemeClr val="dk1"/>
              </a:buClr>
              <a:buSzPts val="1100"/>
              <a:buFont typeface="Arial" panose="020B0604020202020204" pitchFamily="34" charset="0"/>
              <a:buChar char="•"/>
            </a:pPr>
            <a:r>
              <a:rPr lang="en-US" sz="1200" dirty="0" smtClean="0"/>
              <a:t>Needs in </a:t>
            </a:r>
            <a:r>
              <a:rPr lang="en-US" sz="1200" dirty="0"/>
              <a:t>the child documentation and assessment process</a:t>
            </a:r>
            <a:r>
              <a:rPr lang="en-US" sz="1200" dirty="0" smtClean="0"/>
              <a:t>.</a:t>
            </a:r>
          </a:p>
          <a:p>
            <a:pPr marL="628650" lvl="1" indent="-171450">
              <a:spcBef>
                <a:spcPts val="0"/>
              </a:spcBef>
              <a:buClr>
                <a:schemeClr val="dk1"/>
              </a:buClr>
              <a:buSzPts val="1100"/>
              <a:buFont typeface="Arial" panose="020B0604020202020204" pitchFamily="34" charset="0"/>
              <a:buChar char="•"/>
            </a:pPr>
            <a:endParaRPr lang="it-IT" sz="1200" dirty="0" smtClean="0"/>
          </a:p>
          <a:p>
            <a:pPr marL="182563" lvl="0" indent="0">
              <a:spcBef>
                <a:spcPts val="0"/>
              </a:spcBef>
              <a:buClr>
                <a:schemeClr val="dk1"/>
              </a:buClr>
              <a:buSzPts val="1100"/>
              <a:buNone/>
            </a:pPr>
            <a:r>
              <a:rPr lang="it-IT" sz="1200" i="1" dirty="0" smtClean="0"/>
              <a:t>Templates: </a:t>
            </a:r>
            <a:r>
              <a:rPr lang="en-US" sz="1200" i="1" dirty="0"/>
              <a:t>WP2.B - Table of Contents for national reports</a:t>
            </a:r>
          </a:p>
          <a:p>
            <a:pPr marL="982663" lvl="0" indent="0">
              <a:spcBef>
                <a:spcPts val="0"/>
              </a:spcBef>
              <a:buClr>
                <a:schemeClr val="dk1"/>
              </a:buClr>
              <a:buSzPts val="1100"/>
              <a:buNone/>
            </a:pPr>
            <a:r>
              <a:rPr lang="en-US" sz="1200" i="1" dirty="0"/>
              <a:t>WP2.C - Guidelines for the national report </a:t>
            </a:r>
            <a:r>
              <a:rPr lang="en-US" sz="1200" i="1" dirty="0" smtClean="0"/>
              <a:t>production</a:t>
            </a:r>
          </a:p>
          <a:p>
            <a:pPr marL="0"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r>
              <a:rPr lang="en-US" sz="1200" dirty="0"/>
              <a:t>Each partner should participate in the Partners’ </a:t>
            </a:r>
            <a:r>
              <a:rPr lang="en-US" sz="1200" b="1" dirty="0"/>
              <a:t>Meeting in Florence </a:t>
            </a:r>
            <a:r>
              <a:rPr lang="en-US" sz="1200" dirty="0"/>
              <a:t>on:</a:t>
            </a:r>
          </a:p>
          <a:p>
            <a:pPr marL="182563" lvl="0" indent="0">
              <a:spcBef>
                <a:spcPts val="0"/>
              </a:spcBef>
              <a:buClr>
                <a:schemeClr val="dk1"/>
              </a:buClr>
              <a:buSzPts val="1100"/>
              <a:buNone/>
            </a:pPr>
            <a:r>
              <a:rPr lang="en-US" sz="1200" dirty="0"/>
              <a:t>6 – 7 March </a:t>
            </a:r>
            <a:r>
              <a:rPr lang="en-US" sz="1200" dirty="0" smtClean="0"/>
              <a:t>2023</a:t>
            </a:r>
            <a:endParaRPr lang="en-US" sz="1200" dirty="0"/>
          </a:p>
          <a:p>
            <a:pPr marL="0" lvl="0" indent="0">
              <a:spcBef>
                <a:spcPts val="0"/>
              </a:spcBef>
              <a:buClr>
                <a:schemeClr val="dk1"/>
              </a:buClr>
              <a:buSzPts val="1100"/>
              <a:buNone/>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a:t>
            </a:r>
            <a:r>
              <a:rPr lang="en-US" sz="1200" dirty="0"/>
              <a:t>produce a </a:t>
            </a:r>
            <a:r>
              <a:rPr lang="en-US" sz="1200" b="1" dirty="0" smtClean="0"/>
              <a:t>transnational </a:t>
            </a:r>
            <a:r>
              <a:rPr lang="en-US" sz="1200" b="1" dirty="0"/>
              <a:t>needs analysis report </a:t>
            </a: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368566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671090"/>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Creation of Handbook syllabus and structure</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a:t>
            </a:r>
            <a:r>
              <a:rPr lang="en-US" sz="1200" b="1" dirty="0"/>
              <a:t>handbook syllabus and </a:t>
            </a:r>
            <a:r>
              <a:rPr lang="en-US" sz="1200" b="1" dirty="0" smtClean="0"/>
              <a:t>structure</a:t>
            </a:r>
          </a:p>
          <a:p>
            <a:pPr marL="457200" lvl="1" indent="0">
              <a:buClr>
                <a:schemeClr val="dk1"/>
              </a:buClr>
              <a:buSzPts val="1100"/>
              <a:buNone/>
            </a:pPr>
            <a:r>
              <a:rPr lang="it-IT" sz="1200" i="1" dirty="0" smtClean="0"/>
              <a:t>Templates: </a:t>
            </a:r>
            <a:r>
              <a:rPr lang="en-US" sz="1200" i="1" dirty="0"/>
              <a:t>WP2.D - Table of Contents for handbook</a:t>
            </a:r>
          </a:p>
          <a:p>
            <a:pPr marL="1257300" lvl="1" indent="0">
              <a:spcBef>
                <a:spcPts val="0"/>
              </a:spcBef>
              <a:buClr>
                <a:schemeClr val="dk1"/>
              </a:buClr>
              <a:buSzPts val="1100"/>
              <a:buNone/>
            </a:pPr>
            <a:r>
              <a:rPr lang="en-US" sz="1200" i="1" dirty="0"/>
              <a:t>WP2.E - Guidelines for the handbook production</a:t>
            </a:r>
          </a:p>
          <a:p>
            <a:pPr marL="171450" indent="-171450">
              <a:spcBef>
                <a:spcPts val="100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it-IT" sz="1200" dirty="0" smtClean="0"/>
              <a:t>Each partner should analyze and give feedback related to </a:t>
            </a:r>
            <a:r>
              <a:rPr lang="it-IT" sz="1200" dirty="0"/>
              <a:t>the handbook syllabus and </a:t>
            </a:r>
            <a:r>
              <a:rPr lang="it-IT" sz="1200" dirty="0" smtClean="0"/>
              <a:t>structure</a:t>
            </a:r>
          </a:p>
          <a:p>
            <a:pPr marL="171450" indent="-171450">
              <a:spcBef>
                <a:spcPts val="100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a:t>
            </a:r>
            <a:r>
              <a:rPr lang="en-US" sz="1200" dirty="0" smtClean="0"/>
              <a:t>produce the final version of the </a:t>
            </a:r>
            <a:r>
              <a:rPr lang="en-US" sz="1200" b="1" dirty="0" smtClean="0"/>
              <a:t>handbook </a:t>
            </a:r>
            <a:r>
              <a:rPr lang="en-US" sz="1200" b="1" dirty="0"/>
              <a:t>syllabus and structure</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10303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dirty="0">
                <a:solidFill>
                  <a:schemeClr val="tx1"/>
                </a:solidFill>
                <a:latin typeface="Mali" panose="00000500000000000000" pitchFamily="2" charset="-34"/>
                <a:ea typeface="Calibri"/>
                <a:cs typeface="Mali" panose="00000500000000000000" pitchFamily="2" charset="-34"/>
                <a:sym typeface="Arial"/>
              </a:rPr>
              <a:t>4 – Creation of Chapters contents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contents of the </a:t>
            </a:r>
            <a:r>
              <a:rPr lang="en-US" sz="1200" b="1" dirty="0" smtClean="0"/>
              <a:t>5 chapters of the handbook</a:t>
            </a:r>
            <a:r>
              <a:rPr lang="en-US" sz="1200" dirty="0" smtClean="0"/>
              <a:t>:</a:t>
            </a:r>
          </a:p>
          <a:p>
            <a:pPr marL="628650" lvl="1" indent="-171450">
              <a:spcBef>
                <a:spcPts val="0"/>
              </a:spcBef>
              <a:buClr>
                <a:schemeClr val="dk1"/>
              </a:buClr>
              <a:buSzPts val="1100"/>
              <a:buFont typeface="Arial" panose="020B0604020202020204" pitchFamily="34" charset="0"/>
              <a:buChar char="•"/>
            </a:pPr>
            <a:r>
              <a:rPr lang="en-US" sz="1200" dirty="0"/>
              <a:t>Chapter 1: The concept of pedagogical documentation in childhood education</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2: Relationship between pedagogical documentation and children's learning</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3: Participatory Pedagogies in Childhood Education</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4: Holistic approach</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5: Ethical principles in pedagogical </a:t>
            </a:r>
            <a:r>
              <a:rPr lang="en-US" sz="1200" dirty="0" smtClean="0"/>
              <a:t>documentation</a:t>
            </a:r>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smtClean="0"/>
              <a:t>IC </a:t>
            </a:r>
            <a:r>
              <a:rPr lang="en-US" sz="1200" dirty="0" err="1" smtClean="0"/>
              <a:t>Sestini</a:t>
            </a:r>
            <a:r>
              <a:rPr lang="en-US" sz="1200" dirty="0" smtClean="0"/>
              <a:t> (IT) </a:t>
            </a:r>
            <a:r>
              <a:rPr lang="en-US" sz="1200" dirty="0" err="1" smtClean="0"/>
              <a:t>CSSanta</a:t>
            </a:r>
            <a:r>
              <a:rPr lang="en-US" sz="1200" dirty="0" smtClean="0"/>
              <a:t> Clara (PT), </a:t>
            </a:r>
            <a:r>
              <a:rPr lang="pt-BR" sz="1200" dirty="0" smtClean="0"/>
              <a:t>AE Miguel Torga (PT), </a:t>
            </a:r>
            <a:r>
              <a:rPr lang="en-US" sz="1200" dirty="0" err="1" smtClean="0"/>
              <a:t>EuroEd</a:t>
            </a:r>
            <a:r>
              <a:rPr lang="en-US" sz="1200" dirty="0" smtClean="0"/>
              <a:t> (RO) </a:t>
            </a:r>
            <a:r>
              <a:rPr lang="en-US" sz="1200" dirty="0"/>
              <a:t>should </a:t>
            </a:r>
            <a:r>
              <a:rPr lang="en-US" sz="1200" dirty="0" smtClean="0"/>
              <a:t>contribute </a:t>
            </a:r>
            <a:r>
              <a:rPr lang="en-US" sz="1200" dirty="0"/>
              <a:t>to the adaptation of the handbook contents to childhood education </a:t>
            </a:r>
            <a:r>
              <a:rPr lang="en-US" sz="1200" dirty="0" smtClean="0"/>
              <a:t>professionals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28350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smtClean="0">
                <a:solidFill>
                  <a:schemeClr val="tx1"/>
                </a:solidFill>
                <a:latin typeface="Mali" panose="00000500000000000000" pitchFamily="2" charset="-34"/>
                <a:ea typeface="Calibri"/>
                <a:cs typeface="Mali" panose="00000500000000000000" pitchFamily="2" charset="-34"/>
                <a:sym typeface="Arial"/>
              </a:rPr>
              <a:t>5 - Finalization of the Handbook </a:t>
            </a:r>
            <a:r>
              <a:rPr lang="en-US" sz="2400" dirty="0">
                <a:solidFill>
                  <a:schemeClr val="tx1"/>
                </a:solidFill>
                <a:latin typeface="Mali" panose="00000500000000000000" pitchFamily="2" charset="-34"/>
                <a:ea typeface="Calibri"/>
                <a:cs typeface="Mali" panose="00000500000000000000" pitchFamily="2" charset="-34"/>
                <a:sym typeface="Arial"/>
              </a:rPr>
              <a:t>contents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on the documents and suggestions provided by the kindergartens, should produce the final version of the handbook</a:t>
            </a:r>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t>
            </a:r>
            <a:r>
              <a:rPr lang="en-US" sz="1200" dirty="0" smtClean="0"/>
              <a:t>should translate the handbook in the national languages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82187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a:t>
            </a:r>
            <a:r>
              <a:rPr lang="en-US" sz="2400" dirty="0" smtClean="0">
                <a:solidFill>
                  <a:schemeClr val="tx1"/>
                </a:solidFill>
                <a:latin typeface="Mali" panose="00000500000000000000" pitchFamily="2" charset="-34"/>
                <a:ea typeface="Calibri"/>
                <a:cs typeface="Mali" panose="00000500000000000000" pitchFamily="2" charset="-34"/>
                <a:sym typeface="Arial"/>
              </a:rPr>
              <a:t>evaluation</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a:t>
            </a:r>
            <a:r>
              <a:rPr lang="it-IT" sz="1200" dirty="0" smtClean="0"/>
              <a:t>educators </a:t>
            </a:r>
            <a:r>
              <a:rPr lang="en-US" sz="1200" dirty="0" smtClean="0"/>
              <a:t>in </a:t>
            </a:r>
            <a:r>
              <a:rPr lang="en-US" sz="1200" dirty="0"/>
              <a:t>the assessment of the </a:t>
            </a:r>
            <a:r>
              <a:rPr lang="en-US" sz="1200" dirty="0" smtClean="0"/>
              <a:t>handbook </a:t>
            </a:r>
            <a:r>
              <a:rPr lang="en-US" sz="1200" dirty="0"/>
              <a:t>and 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1000"/>
              </a:spcBef>
              <a:buClr>
                <a:schemeClr val="dk1"/>
              </a:buClr>
              <a:buSzPts val="1100"/>
              <a:buFont typeface="Arial" panose="020B0604020202020204" pitchFamily="34" charset="0"/>
              <a:buChar char="•"/>
            </a:pPr>
            <a:r>
              <a:rPr lang="en-US" sz="1200" dirty="0" smtClean="0"/>
              <a:t>Templates:</a:t>
            </a:r>
            <a:r>
              <a:rPr lang="it-IT" sz="1200" i="1" dirty="0" smtClean="0"/>
              <a:t> </a:t>
            </a:r>
            <a:r>
              <a:rPr lang="it-IT" sz="1200" i="1" dirty="0"/>
              <a:t>WP2.F – Evaluation Questionnaire</a:t>
            </a:r>
          </a:p>
          <a:p>
            <a:pPr marL="982663" lvl="0" indent="0">
              <a:spcBef>
                <a:spcPts val="0"/>
              </a:spcBef>
              <a:buClr>
                <a:schemeClr val="dk1"/>
              </a:buClr>
              <a:buSzPts val="1100"/>
              <a:buNone/>
            </a:pPr>
            <a:r>
              <a:rPr lang="it-IT" sz="1200" i="1" dirty="0" smtClean="0"/>
              <a:t>WP2.G – </a:t>
            </a:r>
            <a:r>
              <a:rPr lang="it-IT" sz="1200" i="1" dirty="0"/>
              <a:t>Tool for questionnaire analysis</a:t>
            </a:r>
          </a:p>
          <a:p>
            <a:pPr marL="982663" lvl="0" indent="0">
              <a:spcBef>
                <a:spcPts val="0"/>
              </a:spcBef>
              <a:buClr>
                <a:schemeClr val="dk1"/>
              </a:buClr>
              <a:buSzPts val="1100"/>
              <a:buNone/>
            </a:pPr>
            <a:r>
              <a:rPr lang="it-IT" sz="1200" i="1" dirty="0"/>
              <a:t>WP2.H – Guidelines for evaluation </a:t>
            </a:r>
            <a:r>
              <a:rPr lang="it-IT" sz="1200" i="1" dirty="0" smtClean="0"/>
              <a:t>report</a:t>
            </a:r>
          </a:p>
          <a:p>
            <a:pPr marL="982663" indent="0">
              <a:spcBef>
                <a:spcPts val="0"/>
              </a:spcBef>
              <a:buClr>
                <a:schemeClr val="dk1"/>
              </a:buClr>
              <a:buSzPts val="1100"/>
              <a:buNone/>
            </a:pPr>
            <a:r>
              <a:rPr lang="it-IT" sz="1200" i="1" dirty="0" smtClean="0">
                <a:solidFill>
                  <a:schemeClr val="tx1"/>
                </a:solidFill>
                <a:latin typeface="Nunito" pitchFamily="2" charset="0"/>
              </a:rPr>
              <a:t>WP2.I </a:t>
            </a:r>
            <a:r>
              <a:rPr lang="it-IT" sz="1200" i="1" dirty="0" smtClean="0">
                <a:solidFill>
                  <a:schemeClr val="tx1"/>
                </a:solidFill>
                <a:latin typeface="Nunito" pitchFamily="2" charset="0"/>
              </a:rPr>
              <a:t>– Target Group </a:t>
            </a:r>
            <a:r>
              <a:rPr lang="it-IT" sz="1200" i="1" dirty="0">
                <a:solidFill>
                  <a:schemeClr val="tx1"/>
                </a:solidFill>
                <a:latin typeface="Nunito" pitchFamily="2" charset="0"/>
              </a:rPr>
              <a:t>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99724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780036814"/>
              </p:ext>
            </p:extLst>
          </p:nvPr>
        </p:nvGraphicFramePr>
        <p:xfrm>
          <a:off x="539552" y="915566"/>
          <a:ext cx="8136904" cy="309880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r>
                        <a:rPr lang="en-GB" sz="1100" b="1" i="0" u="none" strike="noStrike" cap="none" dirty="0" smtClean="0">
                          <a:solidFill>
                            <a:srgbClr val="00B050"/>
                          </a:solidFill>
                          <a:latin typeface="Nunito" pitchFamily="2" charset="0"/>
                          <a:ea typeface="+mn-ea"/>
                          <a:cs typeface="Hind" panose="020B0604020202020204" charset="0"/>
                          <a:sym typeface="Arial"/>
                        </a:rPr>
                        <a:t>, Pixel (IT)</a:t>
                      </a:r>
                      <a:endParaRPr lang="en-US" sz="1100" b="1" i="0" u="none" strike="noStrike" cap="none" dirty="0" smtClean="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with feedback on the questionnaire</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19 December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a:t>
                      </a:r>
                    </a:p>
                    <a:p>
                      <a:r>
                        <a:rPr lang="it-IT" sz="1100" b="0" i="0" u="none" strike="noStrike" cap="none" baseline="0" dirty="0" smtClean="0">
                          <a:solidFill>
                            <a:schemeClr val="tx1"/>
                          </a:solidFill>
                          <a:latin typeface="Nunito" pitchFamily="2" charset="0"/>
                          <a:ea typeface="+mn-ea"/>
                          <a:cs typeface="Hind" panose="020B0604020202020204" charset="0"/>
                          <a:sym typeface="Arial"/>
                        </a:rPr>
                        <a:t>Provide Pixel with the final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Pixel</a:t>
                      </a:r>
                    </a:p>
                    <a:p>
                      <a:r>
                        <a:rPr lang="it-IT" sz="1100" b="0" i="0" u="none" strike="noStrike" cap="none" baseline="0" dirty="0" smtClean="0">
                          <a:solidFill>
                            <a:schemeClr val="tx1"/>
                          </a:solidFill>
                          <a:latin typeface="Nunito" pitchFamily="2" charset="0"/>
                          <a:ea typeface="+mn-ea"/>
                          <a:cs typeface="Hind" panose="020B0604020202020204" charset="0"/>
                          <a:sym typeface="Arial"/>
                        </a:rPr>
                        <a:t>Creation of the English online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a:t>
                      </a:r>
                    </a:p>
                    <a:p>
                      <a:r>
                        <a:rPr lang="it-IT" sz="1100" b="0" i="0" u="none" strike="noStrike" cap="none" baseline="0" dirty="0" smtClean="0">
                          <a:solidFill>
                            <a:schemeClr val="tx1"/>
                          </a:solidFill>
                          <a:latin typeface="Nunito" pitchFamily="2" charset="0"/>
                          <a:ea typeface="+mn-ea"/>
                          <a:cs typeface="Hind" panose="020B0604020202020204" charset="0"/>
                          <a:sym typeface="Arial"/>
                        </a:rPr>
                        <a:t>Produce the template for the national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16 January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aseline="0" dirty="0" smtClean="0">
                          <a:latin typeface="Nunito" pitchFamily="2" charset="0"/>
                          <a:cs typeface="Hind" panose="020B0604020202020204" charset="0"/>
                        </a:rPr>
                        <a:t>Translation of the questionnare in national language and collection of 50 filled-in questionnaires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January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Tree>
    <p:extLst>
      <p:ext uri="{BB962C8B-B14F-4D97-AF65-F5344CB8AC3E}">
        <p14:creationId xmlns:p14="http://schemas.microsoft.com/office/powerpoint/2010/main" val="272960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351762773"/>
              </p:ext>
            </p:extLst>
          </p:nvPr>
        </p:nvGraphicFramePr>
        <p:xfrm>
          <a:off x="539552" y="915566"/>
          <a:ext cx="8136904" cy="207772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aseline="0" dirty="0" smtClean="0">
                          <a:latin typeface="Nunito" pitchFamily="2" charset="0"/>
                          <a:cs typeface="Hind" panose="020B0604020202020204" charset="0"/>
                        </a:rPr>
                        <a:t>Production of the national needs analysis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proposal of the table of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IC Sestini (IT) CSSanta Clara (PT), AE Miguel Torga (PT), EuroEd (RO),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and ULS with feedback on the </a:t>
                      </a:r>
                      <a:r>
                        <a:rPr lang="it-IT" sz="1100" baseline="0" dirty="0" smtClean="0">
                          <a:latin typeface="Nunito" pitchFamily="2" charset="0"/>
                          <a:cs typeface="Hind" panose="020B0604020202020204" charset="0"/>
                        </a:rPr>
                        <a:t>table of contents for the handbook</a:t>
                      </a:r>
                      <a:endParaRPr lang="it-IT" sz="1100" b="0" i="0" u="none" strike="noStrike" cap="none" baseline="0" dirty="0" smtClean="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10 March 2023</a:t>
                      </a:r>
                      <a:endParaRPr lang="en-US"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Production of the transnational needs analysis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March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Tree>
    <p:extLst>
      <p:ext uri="{BB962C8B-B14F-4D97-AF65-F5344CB8AC3E}">
        <p14:creationId xmlns:p14="http://schemas.microsoft.com/office/powerpoint/2010/main" val="133377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764059669"/>
              </p:ext>
            </p:extLst>
          </p:nvPr>
        </p:nvGraphicFramePr>
        <p:xfrm>
          <a:off x="539552" y="859398"/>
          <a:ext cx="8136904" cy="250444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final version of the table of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March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draft version of the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May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Send feedback related to the contents of the handbook</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June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final version of the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July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Translation of the handbook in the national languages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September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Tree>
    <p:extLst>
      <p:ext uri="{BB962C8B-B14F-4D97-AF65-F5344CB8AC3E}">
        <p14:creationId xmlns:p14="http://schemas.microsoft.com/office/powerpoint/2010/main" val="122473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Google Shape;397;p36"/>
          <p:cNvSpPr txBox="1">
            <a:spLocks/>
          </p:cNvSpPr>
          <p:nvPr/>
        </p:nvSpPr>
        <p:spPr>
          <a:xfrm>
            <a:off x="727296" y="2381213"/>
            <a:ext cx="5093533" cy="13752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a:lnSpc>
                <a:spcPct val="115000"/>
              </a:lnSpc>
            </a:pPr>
            <a:r>
              <a:rPr lang="en-US" sz="1200" dirty="0">
                <a:latin typeface="Hind"/>
                <a:ea typeface="Hind"/>
                <a:cs typeface="Hind"/>
                <a:sym typeface="Arial"/>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r>
              <a:rPr lang="en-US" sz="1200" dirty="0" smtClean="0">
                <a:latin typeface="Hind"/>
                <a:ea typeface="Hind"/>
                <a:cs typeface="Hind"/>
                <a:sym typeface="Arial"/>
              </a:rPr>
              <a:t>.</a:t>
            </a:r>
            <a:endParaRPr lang="en-US" sz="1200" dirty="0">
              <a:latin typeface="Hind"/>
              <a:ea typeface="Hind"/>
              <a:cs typeface="Hind"/>
              <a:sym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42" y="1491630"/>
            <a:ext cx="4843439" cy="1020387"/>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72" y="1529179"/>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Google Shape;774;p16"/>
          <p:cNvSpPr txBox="1">
            <a:spLocks/>
          </p:cNvSpPr>
          <p:nvPr/>
        </p:nvSpPr>
        <p:spPr>
          <a:xfrm>
            <a:off x="1547664" y="857784"/>
            <a:ext cx="3312368" cy="2302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latin typeface="Mali" panose="00000500000000000000" pitchFamily="2" charset="-34"/>
                <a:cs typeface="Mali" panose="00000500000000000000" pitchFamily="2" charset="-34"/>
              </a:rPr>
              <a:t>Funding Programme</a:t>
            </a:r>
            <a:endParaRPr lang="en-US" sz="2400" b="1" dirty="0">
              <a:latin typeface="Mali" panose="00000500000000000000" pitchFamily="2" charset="-34"/>
              <a:cs typeface="Mali" panose="00000500000000000000" pitchFamily="2" charset="-34"/>
            </a:endParaRPr>
          </a:p>
        </p:txBody>
      </p:sp>
      <p:sp>
        <p:nvSpPr>
          <p:cNvPr id="10" name="Google Shape;774;p16"/>
          <p:cNvSpPr txBox="1">
            <a:spLocks/>
          </p:cNvSpPr>
          <p:nvPr/>
        </p:nvSpPr>
        <p:spPr>
          <a:xfrm>
            <a:off x="5911872" y="770392"/>
            <a:ext cx="3196632"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Mali" panose="00000500000000000000" pitchFamily="2" charset="-34"/>
                <a:cs typeface="Mali" panose="00000500000000000000" pitchFamily="2" charset="-34"/>
              </a:rPr>
              <a:t>Open Education Resources License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873204749"/>
              </p:ext>
            </p:extLst>
          </p:nvPr>
        </p:nvGraphicFramePr>
        <p:xfrm>
          <a:off x="539552" y="873502"/>
          <a:ext cx="8136904" cy="198628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Collect 20 evaluation questionnaires from the representatives of the target groups</a:t>
                      </a:r>
                      <a:endParaRPr lang="en-US" sz="1100" baseline="0" dirty="0" smtClean="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smtClean="0">
                          <a:latin typeface="Nunito" pitchFamily="2" charset="0"/>
                          <a:cs typeface="Hind" panose="020B0604020202020204" charset="0"/>
                        </a:rPr>
                        <a:t>Sending of the National Testing Report</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December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Send the declaration of the target groups involvement</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December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smtClean="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smtClean="0">
                          <a:latin typeface="Nunito" pitchFamily="2" charset="0"/>
                          <a:cs typeface="Hind" panose="020B0604020202020204" charset="0"/>
                        </a:rPr>
                        <a:t>Production of Transnational Testing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January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Tree>
    <p:extLst>
      <p:ext uri="{BB962C8B-B14F-4D97-AF65-F5344CB8AC3E}">
        <p14:creationId xmlns:p14="http://schemas.microsoft.com/office/powerpoint/2010/main" val="196287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WP1 – Project </a:t>
            </a:r>
            <a:r>
              <a:rPr lang="en-US" sz="3600" dirty="0" smtClean="0">
                <a:latin typeface="Mali"/>
                <a:ea typeface="Mali"/>
                <a:cs typeface="Mali"/>
                <a:sym typeface="Mali"/>
              </a:rPr>
              <a:t>Management</a:t>
            </a:r>
            <a:endParaRPr lang="en-US" sz="3600" dirty="0">
              <a:latin typeface="Mali"/>
              <a:ea typeface="Mali"/>
              <a:cs typeface="Mali"/>
              <a:sym typeface="Mali"/>
            </a:endParaRPr>
          </a:p>
        </p:txBody>
      </p:sp>
      <p:grpSp>
        <p:nvGrpSpPr>
          <p:cNvPr id="12" name="Google Shape;793;p18"/>
          <p:cNvGrpSpPr/>
          <p:nvPr/>
        </p:nvGrpSpPr>
        <p:grpSpPr>
          <a:xfrm rot="5400000">
            <a:off x="813176" y="792638"/>
            <a:ext cx="792091" cy="1252951"/>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035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9"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13" name="Google Shape;106;p17"/>
          <p:cNvSpPr txBox="1">
            <a:spLocks/>
          </p:cNvSpPr>
          <p:nvPr/>
        </p:nvSpPr>
        <p:spPr>
          <a:xfrm>
            <a:off x="1136000" y="1258590"/>
            <a:ext cx="6872100" cy="3473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lvl="1">
              <a:spcBef>
                <a:spcPts val="600"/>
              </a:spcBef>
            </a:pPr>
            <a:r>
              <a:rPr lang="en-US" sz="2000" dirty="0" smtClean="0">
                <a:latin typeface="Nunito" pitchFamily="2" charset="0"/>
              </a:rPr>
              <a:t>Inclusion Dimension: </a:t>
            </a:r>
          </a:p>
          <a:p>
            <a:pPr lvl="2">
              <a:spcBef>
                <a:spcPts val="600"/>
              </a:spcBef>
            </a:pPr>
            <a:r>
              <a:rPr lang="en-US" sz="1400" dirty="0" smtClean="0">
                <a:latin typeface="Nunito" pitchFamily="2" charset="0"/>
              </a:rPr>
              <a:t>Improving the outreach to people with fewer opportunities (disable people, rural areas, </a:t>
            </a:r>
            <a:r>
              <a:rPr lang="en-US" sz="1400" dirty="0" err="1" smtClean="0">
                <a:latin typeface="Nunito" pitchFamily="2" charset="0"/>
              </a:rPr>
              <a:t>etc</a:t>
            </a:r>
            <a:r>
              <a:rPr lang="en-US" sz="1400" dirty="0" smtClean="0">
                <a:latin typeface="Nunito" pitchFamily="2" charset="0"/>
              </a:rPr>
              <a:t>)</a:t>
            </a:r>
          </a:p>
          <a:p>
            <a:pPr lvl="2">
              <a:spcBef>
                <a:spcPts val="600"/>
              </a:spcBef>
            </a:pPr>
            <a:endParaRPr lang="en-US" sz="2000" dirty="0" smtClean="0">
              <a:latin typeface="Nunito" pitchFamily="2" charset="0"/>
            </a:endParaRPr>
          </a:p>
          <a:p>
            <a:pPr lvl="1">
              <a:spcBef>
                <a:spcPts val="600"/>
              </a:spcBef>
            </a:pPr>
            <a:r>
              <a:rPr lang="en-US" sz="2000" dirty="0" smtClean="0">
                <a:latin typeface="Nunito" pitchFamily="2" charset="0"/>
              </a:rPr>
              <a:t>Digital Dimension: </a:t>
            </a:r>
          </a:p>
          <a:p>
            <a:pPr lvl="2">
              <a:spcBef>
                <a:spcPts val="600"/>
              </a:spcBef>
            </a:pPr>
            <a:r>
              <a:rPr lang="en-US" sz="1400" dirty="0" smtClean="0">
                <a:latin typeface="Nunito" pitchFamily="2" charset="0"/>
              </a:rPr>
              <a:t>Digital technologies in education</a:t>
            </a:r>
          </a:p>
          <a:p>
            <a:pPr lvl="2">
              <a:spcBef>
                <a:spcPts val="600"/>
              </a:spcBef>
            </a:pPr>
            <a:endParaRPr lang="en-US" sz="1400" dirty="0" smtClean="0">
              <a:latin typeface="Nunito" pitchFamily="2" charset="0"/>
            </a:endParaRPr>
          </a:p>
          <a:p>
            <a:pPr lvl="1">
              <a:spcBef>
                <a:spcPts val="600"/>
              </a:spcBef>
            </a:pPr>
            <a:r>
              <a:rPr lang="en-US" sz="2000" dirty="0" smtClean="0">
                <a:latin typeface="Nunito" pitchFamily="2" charset="0"/>
              </a:rPr>
              <a:t>Environmental Dimension: </a:t>
            </a:r>
          </a:p>
          <a:p>
            <a:pPr lvl="2">
              <a:spcBef>
                <a:spcPts val="600"/>
              </a:spcBef>
            </a:pPr>
            <a:r>
              <a:rPr lang="en-US" sz="1400" dirty="0" smtClean="0">
                <a:latin typeface="Nunito" pitchFamily="2" charset="0"/>
              </a:rPr>
              <a:t>Memorandum of understanding</a:t>
            </a:r>
            <a:endParaRPr lang="en-US" sz="1400" dirty="0">
              <a:latin typeface="Nunito" pitchFamily="2" charset="0"/>
            </a:endParaRPr>
          </a:p>
        </p:txBody>
      </p:sp>
      <p:sp>
        <p:nvSpPr>
          <p:cNvPr id="14" name="Google Shape;105;p17"/>
          <p:cNvSpPr txBox="1">
            <a:spLocks/>
          </p:cNvSpPr>
          <p:nvPr/>
        </p:nvSpPr>
        <p:spPr>
          <a:xfrm>
            <a:off x="561796" y="571099"/>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sym typeface="Mali"/>
              </a:rPr>
              <a:t>Activities - Priorities</a:t>
            </a:r>
          </a:p>
        </p:txBody>
      </p:sp>
      <p:pic>
        <p:nvPicPr>
          <p:cNvPr id="15" name="Picture 2" descr="Diversity &amp; Inclusion: la Community ISProud | Fisac CGIL"/>
          <p:cNvPicPr>
            <a:picLocks noChangeAspect="1" noChangeArrowheads="1"/>
          </p:cNvPicPr>
          <p:nvPr/>
        </p:nvPicPr>
        <p:blipFill rotWithShape="1">
          <a:blip r:embed="rId3">
            <a:extLst>
              <a:ext uri="{28A0092B-C50C-407E-A947-70E740481C1C}">
                <a14:useLocalDpi xmlns:a14="http://schemas.microsoft.com/office/drawing/2010/main" val="0"/>
              </a:ext>
            </a:extLst>
          </a:blip>
          <a:srcRect l="18577" r="15895"/>
          <a:stretch/>
        </p:blipFill>
        <p:spPr bwMode="auto">
          <a:xfrm>
            <a:off x="755576" y="1347614"/>
            <a:ext cx="800100" cy="6878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igital Icon Clipart PNG Images, Digital Book Icon Design Template Vector,  Book Icons, Digital Icons, Template Icons PNG Image For Free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22927" t="21461" r="24377" b="22401"/>
          <a:stretch/>
        </p:blipFill>
        <p:spPr bwMode="auto">
          <a:xfrm>
            <a:off x="4951566" y="2545518"/>
            <a:ext cx="700554" cy="746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67" y="3422278"/>
            <a:ext cx="745240" cy="8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78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3" name="Google Shape;106;p17"/>
          <p:cNvSpPr txBox="1">
            <a:spLocks/>
          </p:cNvSpPr>
          <p:nvPr/>
        </p:nvSpPr>
        <p:spPr>
          <a:xfrm>
            <a:off x="539552" y="1347614"/>
            <a:ext cx="6872100" cy="22322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46088" lvl="1" indent="-342900">
              <a:spcBef>
                <a:spcPts val="600"/>
              </a:spcBef>
              <a:buFont typeface="Arial" panose="020B0604020202020204" pitchFamily="34" charset="0"/>
              <a:buChar char="•"/>
            </a:pPr>
            <a:r>
              <a:rPr lang="en-US" sz="1400" dirty="0">
                <a:latin typeface="Nunito" pitchFamily="2" charset="0"/>
              </a:rPr>
              <a:t>Pixel is the project internal Evaluator and produces the Quality Plan</a:t>
            </a:r>
            <a:r>
              <a:rPr lang="en-US" sz="1400" dirty="0" smtClean="0">
                <a:latin typeface="Nunito" pitchFamily="2" charset="0"/>
              </a:rPr>
              <a:t>.</a:t>
            </a:r>
          </a:p>
          <a:p>
            <a:pPr marL="446088" lvl="1" indent="-342900">
              <a:spcBef>
                <a:spcPts val="600"/>
              </a:spcBef>
              <a:buFont typeface="Arial" panose="020B0604020202020204" pitchFamily="34" charset="0"/>
              <a:buChar char="•"/>
            </a:pPr>
            <a:endParaRPr lang="en-US" sz="1400" dirty="0">
              <a:latin typeface="Nunito" pitchFamily="2" charset="0"/>
            </a:endParaRPr>
          </a:p>
          <a:p>
            <a:pPr marL="446088" lvl="1" indent="-342900">
              <a:spcBef>
                <a:spcPts val="600"/>
              </a:spcBef>
              <a:buFont typeface="Arial" panose="020B0604020202020204" pitchFamily="34" charset="0"/>
              <a:buChar char="•"/>
            </a:pPr>
            <a:r>
              <a:rPr lang="en-US" sz="1400" dirty="0">
                <a:latin typeface="Nunito" pitchFamily="2" charset="0"/>
              </a:rPr>
              <a:t>The Quality Plan defines:</a:t>
            </a:r>
          </a:p>
          <a:p>
            <a:pPr marL="903288" lvl="3" indent="-342900">
              <a:spcBef>
                <a:spcPts val="600"/>
              </a:spcBef>
              <a:buFont typeface="Arial" panose="020B0604020202020204" pitchFamily="34" charset="0"/>
              <a:buChar char="•"/>
            </a:pPr>
            <a:r>
              <a:rPr lang="en-US" sz="1400" dirty="0">
                <a:latin typeface="Nunito" pitchFamily="2" charset="0"/>
              </a:rPr>
              <a:t>The procedures for the quality assessment</a:t>
            </a:r>
          </a:p>
          <a:p>
            <a:pPr marL="903288" lvl="3" indent="-342900">
              <a:spcBef>
                <a:spcPts val="600"/>
              </a:spcBef>
              <a:buFont typeface="Arial" panose="020B0604020202020204" pitchFamily="34" charset="0"/>
              <a:buChar char="•"/>
            </a:pPr>
            <a:r>
              <a:rPr lang="en-US" sz="1400" dirty="0">
                <a:latin typeface="Nunito" pitchFamily="2" charset="0"/>
              </a:rPr>
              <a:t>The quantitative and qualitative indicators for each WP</a:t>
            </a:r>
          </a:p>
          <a:p>
            <a:pPr marL="903288" lvl="2" indent="-342900">
              <a:spcBef>
                <a:spcPts val="600"/>
              </a:spcBef>
              <a:buFont typeface="Arial" panose="020B0604020202020204" pitchFamily="34" charset="0"/>
              <a:buChar char="•"/>
            </a:pPr>
            <a:r>
              <a:rPr lang="en-US" sz="1400" dirty="0">
                <a:latin typeface="Nunito" pitchFamily="2" charset="0"/>
              </a:rPr>
              <a:t>The </a:t>
            </a:r>
            <a:r>
              <a:rPr lang="en-US" sz="1400" dirty="0" smtClean="0">
                <a:latin typeface="Nunito" pitchFamily="2" charset="0"/>
              </a:rPr>
              <a:t>Portuguese NA </a:t>
            </a:r>
            <a:r>
              <a:rPr lang="en-US" sz="1400" dirty="0">
                <a:latin typeface="Nunito" pitchFamily="2" charset="0"/>
              </a:rPr>
              <a:t>assessment will be based on the quality of the products and the achievements on the indicators</a:t>
            </a:r>
          </a:p>
        </p:txBody>
      </p:sp>
      <p:sp>
        <p:nvSpPr>
          <p:cNvPr id="14" name="Google Shape;105;p17"/>
          <p:cNvSpPr txBox="1">
            <a:spLocks/>
          </p:cNvSpPr>
          <p:nvPr/>
        </p:nvSpPr>
        <p:spPr>
          <a:xfrm>
            <a:off x="561796"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Quality Assurance</a:t>
            </a:r>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452533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67544"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Online Meetings</a:t>
            </a:r>
          </a:p>
        </p:txBody>
      </p:sp>
      <p:sp>
        <p:nvSpPr>
          <p:cNvPr id="5" name="Google Shape;106;p17"/>
          <p:cNvSpPr txBox="1">
            <a:spLocks/>
          </p:cNvSpPr>
          <p:nvPr/>
        </p:nvSpPr>
        <p:spPr>
          <a:xfrm>
            <a:off x="1137497" y="1635646"/>
            <a:ext cx="6872100" cy="18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57200" indent="-381000">
              <a:spcBef>
                <a:spcPts val="600"/>
              </a:spcBef>
              <a:buSzPts val="2400"/>
              <a:buFont typeface="Pompiere"/>
              <a:buChar char="▫"/>
            </a:pPr>
            <a:r>
              <a:rPr lang="it-IT" sz="1600" dirty="0">
                <a:latin typeface="Nunito" pitchFamily="2" charset="0"/>
                <a:ea typeface="Hind"/>
                <a:cs typeface="Hind"/>
                <a:sym typeface="Hind"/>
              </a:rPr>
              <a:t>Participation in Online Partners’ </a:t>
            </a:r>
            <a:r>
              <a:rPr lang="it-IT" sz="1600" dirty="0" smtClean="0">
                <a:latin typeface="Nunito" pitchFamily="2" charset="0"/>
                <a:ea typeface="Hind"/>
                <a:cs typeface="Hind"/>
                <a:sym typeface="Hind"/>
              </a:rPr>
              <a:t>Meetings</a:t>
            </a:r>
          </a:p>
          <a:p>
            <a:pPr marL="830263" lvl="2" indent="-285750">
              <a:buFont typeface="Arial" panose="020B0604020202020204" pitchFamily="34" charset="0"/>
              <a:buChar char="•"/>
            </a:pPr>
            <a:r>
              <a:rPr lang="it-IT" sz="1600" dirty="0" smtClean="0">
                <a:latin typeface="Nunito" pitchFamily="2" charset="0"/>
              </a:rPr>
              <a:t>December 2022</a:t>
            </a:r>
          </a:p>
          <a:p>
            <a:pPr marL="830263" lvl="2" indent="-285750">
              <a:buFont typeface="Arial" panose="020B0604020202020204" pitchFamily="34" charset="0"/>
              <a:buChar char="•"/>
            </a:pPr>
            <a:r>
              <a:rPr lang="it-IT" sz="1600" dirty="0" smtClean="0">
                <a:latin typeface="Nunito" pitchFamily="2" charset="0"/>
              </a:rPr>
              <a:t>November 2025</a:t>
            </a:r>
            <a:endParaRPr lang="it-IT" sz="1600" dirty="0">
              <a:latin typeface="Nunito" pitchFamily="2" charset="0"/>
            </a:endParaRPr>
          </a:p>
          <a:p>
            <a:pPr marL="76200"/>
            <a:endParaRPr lang="it-IT" sz="1600" dirty="0">
              <a:latin typeface="Nunito" pitchFamily="2" charset="0"/>
              <a:ea typeface="Hind"/>
              <a:cs typeface="Hind"/>
              <a:sym typeface="Hind"/>
            </a:endParaRPr>
          </a:p>
          <a:p>
            <a:pPr marL="76200"/>
            <a:r>
              <a:rPr lang="it-IT" sz="1600" dirty="0">
                <a:latin typeface="Nunito" pitchFamily="2" charset="0"/>
                <a:ea typeface="Hind"/>
                <a:cs typeface="Hind"/>
                <a:sym typeface="Hind"/>
              </a:rPr>
              <a:t>Other online meetings will be agreed, if necessary, during the project lifetime</a:t>
            </a:r>
          </a:p>
          <a:p>
            <a:pPr lvl="1"/>
            <a:endParaRPr lang="it-IT" dirty="0"/>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842686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106" name="Google Shape;106;p17"/>
          <p:cNvSpPr txBox="1">
            <a:spLocks noGrp="1"/>
          </p:cNvSpPr>
          <p:nvPr>
            <p:ph type="body" idx="4294967295"/>
          </p:nvPr>
        </p:nvSpPr>
        <p:spPr>
          <a:xfrm>
            <a:off x="827584" y="1402556"/>
            <a:ext cx="6870700" cy="239333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smtClean="0"/>
              <a:t>Narrative Report</a:t>
            </a:r>
          </a:p>
          <a:p>
            <a:pPr lvl="1">
              <a:spcBef>
                <a:spcPts val="600"/>
              </a:spcBef>
            </a:pPr>
            <a:r>
              <a:rPr lang="it-IT" sz="1400" dirty="0"/>
              <a:t>Objectives</a:t>
            </a:r>
          </a:p>
          <a:p>
            <a:pPr lvl="1">
              <a:spcBef>
                <a:spcPts val="600"/>
              </a:spcBef>
            </a:pPr>
            <a:r>
              <a:rPr lang="it-IT" sz="1400" dirty="0"/>
              <a:t>Activities carried</a:t>
            </a:r>
          </a:p>
          <a:p>
            <a:pPr lvl="1">
              <a:spcBef>
                <a:spcPts val="600"/>
              </a:spcBef>
            </a:pPr>
            <a:r>
              <a:rPr lang="it-IT" sz="1400" dirty="0"/>
              <a:t>Results achieved</a:t>
            </a:r>
          </a:p>
          <a:p>
            <a:pPr lvl="0"/>
            <a:endParaRPr lang="it-IT" dirty="0"/>
          </a:p>
          <a:p>
            <a:pPr marL="76200" lvl="0" indent="0">
              <a:buNone/>
            </a:pPr>
            <a:r>
              <a:rPr lang="it-IT" sz="1400" i="1" dirty="0" smtClean="0">
                <a:solidFill>
                  <a:schemeClr val="tx1"/>
                </a:solidFill>
              </a:rPr>
              <a:t>Template: </a:t>
            </a:r>
            <a:r>
              <a:rPr lang="it-IT" sz="1400" i="1" dirty="0" smtClean="0"/>
              <a:t>Activity to be </a:t>
            </a:r>
            <a:r>
              <a:rPr lang="it-IT" sz="1400" i="1" dirty="0"/>
              <a:t>carried out directly on the project </a:t>
            </a:r>
            <a:r>
              <a:rPr lang="it-IT" sz="1400" i="1" dirty="0" smtClean="0"/>
              <a:t>website (</a:t>
            </a:r>
            <a:r>
              <a:rPr lang="it-IT" sz="1400" i="1" dirty="0" smtClean="0"/>
              <a:t>WP1.B)</a:t>
            </a:r>
            <a:endParaRPr lang="it-IT" sz="1400" i="1" dirty="0"/>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2127300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106" name="Google Shape;106;p17"/>
          <p:cNvSpPr txBox="1">
            <a:spLocks noGrp="1"/>
          </p:cNvSpPr>
          <p:nvPr>
            <p:ph type="body" idx="4294967295"/>
          </p:nvPr>
        </p:nvSpPr>
        <p:spPr>
          <a:xfrm>
            <a:off x="797644" y="1344166"/>
            <a:ext cx="6870700" cy="245172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smtClean="0"/>
              <a:t>Financial and Administrative Management</a:t>
            </a:r>
          </a:p>
          <a:p>
            <a:pPr marL="457200" lvl="0" indent="-381000" algn="l" rtl="0">
              <a:spcBef>
                <a:spcPts val="600"/>
              </a:spcBef>
              <a:spcAft>
                <a:spcPts val="0"/>
              </a:spcAft>
              <a:buSzPts val="2400"/>
              <a:buChar char="▫"/>
            </a:pPr>
            <a:endParaRPr lang="it-IT" dirty="0"/>
          </a:p>
          <a:p>
            <a:pPr marL="76200" lvl="0" indent="0" algn="l" rtl="0">
              <a:spcBef>
                <a:spcPts val="600"/>
              </a:spcBef>
              <a:spcAft>
                <a:spcPts val="0"/>
              </a:spcAft>
              <a:buSzPts val="2400"/>
              <a:buNone/>
            </a:pPr>
            <a:r>
              <a:rPr lang="it-IT" sz="1400" b="1" dirty="0">
                <a:solidFill>
                  <a:schemeClr val="tx1"/>
                </a:solidFill>
              </a:rPr>
              <a:t>Templates</a:t>
            </a:r>
            <a:endParaRPr lang="it-IT" sz="1600" b="1" dirty="0">
              <a:solidFill>
                <a:schemeClr val="tx1"/>
              </a:solidFill>
            </a:endParaRPr>
          </a:p>
          <a:p>
            <a:pPr lvl="1"/>
            <a:r>
              <a:rPr lang="it-IT" sz="1400" i="1" dirty="0" smtClean="0"/>
              <a:t>WP1.B </a:t>
            </a:r>
            <a:r>
              <a:rPr lang="it-IT" sz="1400" i="1" dirty="0" smtClean="0"/>
              <a:t>- Guidelines for financial management</a:t>
            </a:r>
            <a:endParaRPr lang="it-IT" sz="1400" i="1" dirty="0"/>
          </a:p>
          <a:p>
            <a:pPr lvl="1"/>
            <a:r>
              <a:rPr lang="it-IT" sz="1400" i="1" dirty="0" smtClean="0"/>
              <a:t>WP1.C </a:t>
            </a:r>
            <a:r>
              <a:rPr lang="it-IT" sz="1400" i="1" dirty="0" smtClean="0"/>
              <a:t>– Templates for financial management</a:t>
            </a:r>
          </a:p>
          <a:p>
            <a:pPr marL="533400" lvl="1" indent="0">
              <a:buNone/>
            </a:pPr>
            <a:endParaRPr lang="it-IT" sz="1800" b="1" dirty="0">
              <a:solidFill>
                <a:schemeClr val="accent1"/>
              </a:solidFill>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Financial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2998805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34275"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Actions and Deadlines</a:t>
            </a:r>
          </a:p>
        </p:txBody>
      </p:sp>
      <p:graphicFrame>
        <p:nvGraphicFramePr>
          <p:cNvPr id="8" name="Table 7"/>
          <p:cNvGraphicFramePr>
            <a:graphicFrameLocks noGrp="1"/>
          </p:cNvGraphicFramePr>
          <p:nvPr>
            <p:extLst>
              <p:ext uri="{D42A27DB-BD31-4B8C-83A1-F6EECF244321}">
                <p14:modId xmlns:p14="http://schemas.microsoft.com/office/powerpoint/2010/main" val="4206309489"/>
              </p:ext>
            </p:extLst>
          </p:nvPr>
        </p:nvGraphicFramePr>
        <p:xfrm>
          <a:off x="539552" y="1275606"/>
          <a:ext cx="7812000" cy="1986280"/>
        </p:xfrm>
        <a:graphic>
          <a:graphicData uri="http://schemas.openxmlformats.org/drawingml/2006/table">
            <a:tbl>
              <a:tblPr firstRow="1" bandRow="1">
                <a:tableStyleId>{69012ECD-51FC-41F1-AA8D-1B2483CD663E}</a:tableStyleId>
              </a:tblPr>
              <a:tblGrid>
                <a:gridCol w="4680520"/>
                <a:gridCol w="2015480"/>
                <a:gridCol w="1116000"/>
              </a:tblGrid>
              <a:tr h="370840">
                <a:tc>
                  <a:txBody>
                    <a:bodyPr/>
                    <a:lstStyle/>
                    <a:p>
                      <a:r>
                        <a:rPr lang="it-IT" dirty="0" smtClean="0">
                          <a:latin typeface="Nunito" pitchFamily="2" charset="0"/>
                        </a:rPr>
                        <a:t>Action</a:t>
                      </a:r>
                      <a:endParaRPr lang="it-IT" dirty="0">
                        <a:latin typeface="Nunito" pitchFamily="2" charset="0"/>
                      </a:endParaRPr>
                    </a:p>
                  </a:txBody>
                  <a:tcPr/>
                </a:tc>
                <a:tc>
                  <a:txBody>
                    <a:bodyPr/>
                    <a:lstStyle/>
                    <a:p>
                      <a:r>
                        <a:rPr lang="it-IT" dirty="0" smtClean="0">
                          <a:latin typeface="Nunito" pitchFamily="2" charset="0"/>
                        </a:rPr>
                        <a:t>Deadline</a:t>
                      </a:r>
                      <a:endParaRPr lang="it-IT" dirty="0">
                        <a:latin typeface="Nunito" pitchFamily="2" charset="0"/>
                      </a:endParaRPr>
                    </a:p>
                  </a:txBody>
                  <a:tcPr/>
                </a:tc>
                <a:tc>
                  <a:txBody>
                    <a:bodyPr/>
                    <a:lstStyle/>
                    <a:p>
                      <a:r>
                        <a:rPr lang="it-IT" dirty="0" smtClean="0">
                          <a:latin typeface="Nunito" pitchFamily="2" charset="0"/>
                        </a:rPr>
                        <a:t>Status</a:t>
                      </a:r>
                      <a:endParaRPr lang="it-IT" dirty="0">
                        <a:latin typeface="Nunito"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it-IT" sz="1100" baseline="0" dirty="0" smtClean="0">
                          <a:latin typeface="Nunito" pitchFamily="2" charset="0"/>
                          <a:cs typeface="Hind" panose="020B0604020202020204" charset="0"/>
                        </a:rPr>
                        <a:t>Send feedback on the quality plan</a:t>
                      </a:r>
                    </a:p>
                    <a:p>
                      <a:r>
                        <a:rPr lang="it-IT" sz="1100" baseline="0" dirty="0" smtClean="0">
                          <a:latin typeface="Nunito" pitchFamily="2" charset="0"/>
                          <a:cs typeface="Hind" panose="020B0604020202020204" charset="0"/>
                        </a:rPr>
                        <a:t>Send feedback on the Memorandum of Understanding</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i="0" u="none" strike="noStrike" cap="none" dirty="0" smtClean="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smtClean="0">
                          <a:solidFill>
                            <a:schemeClr val="tx1"/>
                          </a:solidFill>
                          <a:latin typeface="Nunito" pitchFamily="2" charset="0"/>
                          <a:ea typeface="+mn-ea"/>
                          <a:cs typeface="Hind" panose="020B0604020202020204" charset="0"/>
                          <a:sym typeface="Arial"/>
                        </a:rPr>
                        <a:t>Carry out the narrative activity report on the web site</a:t>
                      </a:r>
                    </a:p>
                  </a:txBody>
                  <a:tcPr/>
                </a:tc>
                <a:tc>
                  <a:txBody>
                    <a:bodyPr/>
                    <a:lstStyle/>
                    <a:p>
                      <a:r>
                        <a:rPr lang="it-IT" sz="1100" b="0" i="0" u="none" strike="noStrike" cap="none" baseline="0" dirty="0" smtClean="0">
                          <a:solidFill>
                            <a:srgbClr val="FF0000"/>
                          </a:solidFill>
                          <a:latin typeface="Nunito" pitchFamily="2" charset="0"/>
                          <a:ea typeface="+mn-ea"/>
                          <a:cs typeface="Hind" panose="020B0604020202020204" charset="0"/>
                          <a:sym typeface="Arial"/>
                        </a:rPr>
                        <a:t>Progress report</a:t>
                      </a:r>
                    </a:p>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i="0" u="none" strike="noStrike" cap="none" dirty="0" smtClean="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smtClean="0">
                          <a:solidFill>
                            <a:schemeClr val="tx1"/>
                          </a:solidFill>
                          <a:latin typeface="Nunito" pitchFamily="2" charset="0"/>
                          <a:ea typeface="+mn-ea"/>
                          <a:cs typeface="Hind" panose="020B0604020202020204" charset="0"/>
                          <a:sym typeface="Arial"/>
                        </a:rPr>
                        <a:t>Send the financial reports with supporting documents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rgbClr val="FF0000"/>
                          </a:solidFill>
                          <a:latin typeface="Nunito" pitchFamily="2" charset="0"/>
                          <a:ea typeface="+mn-ea"/>
                          <a:cs typeface="Hind" panose="020B0604020202020204" charset="0"/>
                          <a:sym typeface="Arial"/>
                        </a:rPr>
                        <a:t>Progress report</a:t>
                      </a:r>
                    </a:p>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5" name="Google Shape;105;p17"/>
          <p:cNvSpPr txBox="1">
            <a:spLocks noGrp="1"/>
          </p:cNvSpPr>
          <p:nvPr>
            <p:ph type="title"/>
          </p:nvPr>
        </p:nvSpPr>
        <p:spPr>
          <a:xfrm>
            <a:off x="53955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7" name="Google Shape;107;p17"/>
          <p:cNvSpPr txBox="1">
            <a:spLocks noGrp="1"/>
          </p:cNvSpPr>
          <p:nvPr>
            <p:ph type="sldNum" idx="12"/>
          </p:nvPr>
        </p:nvSpPr>
        <p:spPr>
          <a:xfrm>
            <a:off x="8665029" y="127279"/>
            <a:ext cx="326700" cy="2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dirty="0"/>
          </a:p>
        </p:txBody>
      </p:sp>
    </p:spTree>
    <p:extLst>
      <p:ext uri="{BB962C8B-B14F-4D97-AF65-F5344CB8AC3E}">
        <p14:creationId xmlns:p14="http://schemas.microsoft.com/office/powerpoint/2010/main" val="781965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WP5 – Valorization</a:t>
            </a:r>
          </a:p>
        </p:txBody>
      </p:sp>
      <p:grpSp>
        <p:nvGrpSpPr>
          <p:cNvPr id="12" name="Google Shape;793;p18"/>
          <p:cNvGrpSpPr/>
          <p:nvPr/>
        </p:nvGrpSpPr>
        <p:grpSpPr>
          <a:xfrm rot="5400000">
            <a:off x="831431" y="666880"/>
            <a:ext cx="899593" cy="1396966"/>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6928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p:txBody>
          <a:bodyPr/>
          <a:lstStyle/>
          <a:p>
            <a:pPr lvl="0"/>
            <a:fld id="{00000000-1234-1234-1234-123412341234}" type="slidenum">
              <a:rPr lang="en" smtClean="0"/>
              <a:pPr lvl="0"/>
              <a:t>29</a:t>
            </a:fld>
            <a:endParaRPr lang="en" dirty="0"/>
          </a:p>
        </p:txBody>
      </p:sp>
      <p:sp>
        <p:nvSpPr>
          <p:cNvPr id="106" name="Google Shape;106;p17"/>
          <p:cNvSpPr txBox="1">
            <a:spLocks noGrp="1"/>
          </p:cNvSpPr>
          <p:nvPr>
            <p:ph type="body" idx="4294967295"/>
          </p:nvPr>
        </p:nvSpPr>
        <p:spPr>
          <a:xfrm>
            <a:off x="0" y="1200150"/>
            <a:ext cx="6870700" cy="3473450"/>
          </a:xfrm>
          <a:prstGeom prst="rect">
            <a:avLst/>
          </a:prstGeom>
        </p:spPr>
        <p:txBody>
          <a:bodyPr spcFirstLastPara="1" wrap="square" lIns="0" tIns="0" rIns="0" bIns="0" anchor="t" anchorCtr="0">
            <a:noAutofit/>
          </a:bodyPr>
          <a:lstStyle/>
          <a:p>
            <a:pPr lvl="1">
              <a:spcBef>
                <a:spcPts val="600"/>
              </a:spcBef>
            </a:pPr>
            <a:endParaRPr lang="it-IT" sz="2000" dirty="0" smtClean="0"/>
          </a:p>
          <a:p>
            <a:pPr lvl="1">
              <a:spcBef>
                <a:spcPts val="600"/>
              </a:spcBef>
            </a:pPr>
            <a:endParaRPr lang="it-IT" sz="2000" dirty="0" smtClean="0"/>
          </a:p>
          <a:p>
            <a:pPr lvl="1">
              <a:spcBef>
                <a:spcPts val="600"/>
              </a:spcBef>
            </a:pPr>
            <a:endParaRPr lang="it-IT" sz="2000" dirty="0" smtClean="0"/>
          </a:p>
        </p:txBody>
      </p:sp>
      <p:sp>
        <p:nvSpPr>
          <p:cNvPr id="105"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b="1" dirty="0">
                <a:solidFill>
                  <a:schemeClr val="tx1"/>
                </a:solidFill>
                <a:latin typeface="Nunito" pitchFamily="2" charset="0"/>
                <a:ea typeface="Times New Roman"/>
                <a:cs typeface="Calibri"/>
                <a:sym typeface="Arial"/>
              </a:rPr>
              <a:t>WP5 – </a:t>
            </a:r>
            <a:r>
              <a:rPr lang="en-US" sz="1200" b="1" dirty="0" smtClean="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5" name="Google Shape;105;p17"/>
          <p:cNvSpPr txBox="1">
            <a:spLocks/>
          </p:cNvSpPr>
          <p:nvPr/>
        </p:nvSpPr>
        <p:spPr>
          <a:xfrm>
            <a:off x="481898" y="41151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and Results</a:t>
            </a:r>
          </a:p>
        </p:txBody>
      </p:sp>
      <p:sp>
        <p:nvSpPr>
          <p:cNvPr id="2" name="AutoShape 6" descr="Design Vector Illustration Environment Grafica di sabavector · Creative  Fab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8" descr="Design Vector Illustration Environment Grafica di sabavector · Creative  Fabr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esign Vector Illustration Environment Grafica di sabavector · Creative  Fabr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13" name="Table 12"/>
          <p:cNvGraphicFramePr>
            <a:graphicFrameLocks noGrp="1"/>
          </p:cNvGraphicFramePr>
          <p:nvPr>
            <p:extLst>
              <p:ext uri="{D42A27DB-BD31-4B8C-83A1-F6EECF244321}">
                <p14:modId xmlns:p14="http://schemas.microsoft.com/office/powerpoint/2010/main" val="3121409046"/>
              </p:ext>
            </p:extLst>
          </p:nvPr>
        </p:nvGraphicFramePr>
        <p:xfrm>
          <a:off x="612776" y="971405"/>
          <a:ext cx="8063680" cy="3136237"/>
        </p:xfrm>
        <a:graphic>
          <a:graphicData uri="http://schemas.openxmlformats.org/drawingml/2006/table">
            <a:tbl>
              <a:tblPr firstRow="1" bandRow="1">
                <a:tableStyleId>{69012ECD-51FC-41F1-AA8D-1B2483CD663E}</a:tableStyleId>
              </a:tblPr>
              <a:tblGrid>
                <a:gridCol w="2879104"/>
                <a:gridCol w="5184576"/>
              </a:tblGrid>
              <a:tr h="252598">
                <a:tc>
                  <a:txBody>
                    <a:bodyPr/>
                    <a:lstStyle/>
                    <a:p>
                      <a:r>
                        <a:rPr lang="it-IT" dirty="0" smtClean="0">
                          <a:latin typeface="DM Sans" pitchFamily="2" charset="0"/>
                        </a:rPr>
                        <a:t>Activities</a:t>
                      </a:r>
                      <a:endParaRPr lang="it-IT" dirty="0">
                        <a:latin typeface="DM Sans" pitchFamily="2" charset="0"/>
                      </a:endParaRPr>
                    </a:p>
                  </a:txBody>
                  <a:tcPr/>
                </a:tc>
                <a:tc>
                  <a:txBody>
                    <a:bodyPr/>
                    <a:lstStyle/>
                    <a:p>
                      <a:r>
                        <a:rPr lang="it-IT" dirty="0" smtClean="0">
                          <a:latin typeface="DM Sans" pitchFamily="2" charset="0"/>
                        </a:rPr>
                        <a:t>Results</a:t>
                      </a:r>
                      <a:endParaRPr lang="it-IT" dirty="0">
                        <a:latin typeface="DM Sans" pitchFamily="2" charset="0"/>
                      </a:endParaRPr>
                    </a:p>
                  </a:txBody>
                  <a:tcPr/>
                </a:tc>
              </a:tr>
              <a:tr h="286933">
                <a:tc>
                  <a:txBody>
                    <a:bodyPr/>
                    <a:lstStyle/>
                    <a:p>
                      <a:pPr>
                        <a:lnSpc>
                          <a:spcPct val="115000"/>
                        </a:lnSpc>
                        <a:spcAft>
                          <a:spcPts val="0"/>
                        </a:spcAft>
                      </a:pPr>
                      <a:r>
                        <a:rPr lang="en-US" sz="1100" dirty="0">
                          <a:effectLst/>
                          <a:latin typeface="Nunito" pitchFamily="2" charset="0"/>
                          <a:ea typeface="Calibri"/>
                          <a:cs typeface="Times New Roman"/>
                        </a:rPr>
                        <a:t>1 – Definition of the </a:t>
                      </a:r>
                      <a:r>
                        <a:rPr lang="en-US" sz="1100" dirty="0" smtClean="0">
                          <a:effectLst/>
                          <a:latin typeface="Nunito" pitchFamily="2" charset="0"/>
                          <a:ea typeface="Calibri"/>
                          <a:cs typeface="Times New Roman"/>
                        </a:rPr>
                        <a:t>Valorization </a:t>
                      </a:r>
                      <a:r>
                        <a:rPr lang="en-US" sz="1100" dirty="0">
                          <a:effectLst/>
                          <a:latin typeface="Nunito" pitchFamily="2" charset="0"/>
                          <a:ea typeface="Calibri"/>
                          <a:cs typeface="Times New Roman"/>
                        </a:rPr>
                        <a:t>Plan</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 the </a:t>
                      </a:r>
                      <a:r>
                        <a:rPr lang="en-US" sz="1000" dirty="0" smtClean="0">
                          <a:effectLst/>
                          <a:latin typeface="Calibri"/>
                          <a:ea typeface="Calibri"/>
                          <a:cs typeface="Times New Roman"/>
                        </a:rPr>
                        <a:t>Communication and </a:t>
                      </a:r>
                      <a:r>
                        <a:rPr lang="en-US" sz="1000" dirty="0" err="1" smtClean="0">
                          <a:effectLst/>
                          <a:latin typeface="Calibri"/>
                          <a:ea typeface="Calibri"/>
                          <a:cs typeface="Times New Roman"/>
                        </a:rPr>
                        <a:t>Valorisation</a:t>
                      </a:r>
                      <a:r>
                        <a:rPr lang="en-US" sz="1000" dirty="0" smtClean="0">
                          <a:effectLst/>
                          <a:latin typeface="Calibri"/>
                          <a:ea typeface="Calibri"/>
                          <a:cs typeface="Times New Roman"/>
                        </a:rPr>
                        <a:t> Plan</a:t>
                      </a:r>
                      <a:endParaRPr lang="en-US" sz="1000" dirty="0">
                        <a:effectLst/>
                        <a:latin typeface="Calibri"/>
                        <a:ea typeface="Calibri"/>
                        <a:cs typeface="Times New Roman"/>
                      </a:endParaRPr>
                    </a:p>
                  </a:txBody>
                  <a:tcPr marL="68580" marR="68580" marT="0" marB="0"/>
                </a:tc>
              </a:tr>
              <a:tr h="709263">
                <a:tc>
                  <a:txBody>
                    <a:bodyPr/>
                    <a:lstStyle/>
                    <a:p>
                      <a:pPr>
                        <a:lnSpc>
                          <a:spcPct val="115000"/>
                        </a:lnSpc>
                        <a:spcAft>
                          <a:spcPts val="0"/>
                        </a:spcAft>
                      </a:pPr>
                      <a:r>
                        <a:rPr lang="en-US" sz="1100" dirty="0">
                          <a:effectLst/>
                          <a:latin typeface="Nunito" pitchFamily="2" charset="0"/>
                          <a:ea typeface="Calibri"/>
                          <a:cs typeface="Times New Roman"/>
                        </a:rPr>
                        <a:t>2 – Creation and sharing of the</a:t>
                      </a:r>
                    </a:p>
                    <a:p>
                      <a:pPr>
                        <a:lnSpc>
                          <a:spcPct val="115000"/>
                        </a:lnSpc>
                        <a:spcAft>
                          <a:spcPts val="0"/>
                        </a:spcAft>
                      </a:pPr>
                      <a:r>
                        <a:rPr lang="en-US" sz="1100" dirty="0">
                          <a:effectLst/>
                          <a:latin typeface="Nunito" pitchFamily="2" charset="0"/>
                          <a:ea typeface="Calibri"/>
                          <a:cs typeface="Times New Roman"/>
                        </a:rPr>
                        <a:t>Dissemination package</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a:t>
                      </a:r>
                    </a:p>
                    <a:p>
                      <a:pPr marL="342900" lvl="0" indent="-342900">
                        <a:lnSpc>
                          <a:spcPct val="115000"/>
                        </a:lnSpc>
                        <a:spcAft>
                          <a:spcPts val="0"/>
                        </a:spcAft>
                        <a:buFont typeface="Symbol"/>
                        <a:buChar char=""/>
                      </a:pPr>
                      <a:r>
                        <a:rPr lang="en-US" sz="1000" dirty="0">
                          <a:effectLst/>
                          <a:latin typeface="Calibri"/>
                          <a:ea typeface="Calibri"/>
                          <a:cs typeface="Times New Roman"/>
                        </a:rPr>
                        <a:t>Project logo</a:t>
                      </a:r>
                    </a:p>
                    <a:p>
                      <a:pPr marL="342900" lvl="0" indent="-342900">
                        <a:lnSpc>
                          <a:spcPct val="115000"/>
                        </a:lnSpc>
                        <a:spcAft>
                          <a:spcPts val="0"/>
                        </a:spcAft>
                        <a:buFont typeface="Symbol"/>
                        <a:buChar char=""/>
                      </a:pPr>
                      <a:r>
                        <a:rPr lang="en-US" sz="1000" dirty="0">
                          <a:effectLst/>
                          <a:latin typeface="Calibri"/>
                          <a:ea typeface="Calibri"/>
                          <a:cs typeface="Times New Roman"/>
                        </a:rPr>
                        <a:t>Project brochure in all languages</a:t>
                      </a:r>
                    </a:p>
                    <a:p>
                      <a:pPr marL="342900" lvl="0" indent="-342900">
                        <a:lnSpc>
                          <a:spcPct val="115000"/>
                        </a:lnSpc>
                        <a:spcAft>
                          <a:spcPts val="0"/>
                        </a:spcAft>
                        <a:buFont typeface="Symbol"/>
                        <a:buChar char=""/>
                      </a:pPr>
                      <a:r>
                        <a:rPr lang="en-US" sz="1000" dirty="0">
                          <a:effectLst/>
                          <a:latin typeface="Calibri"/>
                          <a:ea typeface="Calibri"/>
                          <a:cs typeface="Times New Roman"/>
                        </a:rPr>
                        <a:t>Templates for associated partners</a:t>
                      </a:r>
                    </a:p>
                    <a:p>
                      <a:pPr marL="342900" lvl="0" indent="-342900">
                        <a:lnSpc>
                          <a:spcPct val="115000"/>
                        </a:lnSpc>
                        <a:spcAft>
                          <a:spcPts val="0"/>
                        </a:spcAft>
                        <a:buFont typeface="Symbol"/>
                        <a:buChar char=""/>
                      </a:pPr>
                      <a:r>
                        <a:rPr lang="en-US" sz="1000" dirty="0">
                          <a:effectLst/>
                          <a:latin typeface="Calibri"/>
                          <a:ea typeface="Calibri"/>
                          <a:cs typeface="Times New Roman"/>
                        </a:rPr>
                        <a:t>Dissemination and sustainability sections on the website</a:t>
                      </a:r>
                    </a:p>
                    <a:p>
                      <a:pPr marL="342900" lvl="0" indent="-342900">
                        <a:lnSpc>
                          <a:spcPct val="115000"/>
                        </a:lnSpc>
                        <a:spcAft>
                          <a:spcPts val="0"/>
                        </a:spcAft>
                        <a:buFont typeface="Symbol"/>
                        <a:buChar char=""/>
                      </a:pPr>
                      <a:r>
                        <a:rPr lang="en-US" sz="1000" dirty="0">
                          <a:effectLst/>
                          <a:latin typeface="Calibri"/>
                          <a:ea typeface="Calibri"/>
                          <a:cs typeface="Times New Roman"/>
                        </a:rPr>
                        <a:t>Project summary</a:t>
                      </a:r>
                    </a:p>
                  </a:txBody>
                  <a:tcPr marL="68580" marR="68580" marT="0" marB="0"/>
                </a:tc>
              </a:tr>
              <a:tr h="470506">
                <a:tc>
                  <a:txBody>
                    <a:bodyPr/>
                    <a:lstStyle/>
                    <a:p>
                      <a:pPr>
                        <a:lnSpc>
                          <a:spcPct val="115000"/>
                        </a:lnSpc>
                        <a:spcAft>
                          <a:spcPts val="0"/>
                        </a:spcAft>
                      </a:pPr>
                      <a:r>
                        <a:rPr lang="en-US" sz="1100" dirty="0">
                          <a:effectLst/>
                          <a:latin typeface="Nunito" pitchFamily="2" charset="0"/>
                          <a:ea typeface="Calibri"/>
                          <a:cs typeface="Times New Roman"/>
                        </a:rPr>
                        <a:t>3 – Implementation of the dissemination and exploitation activities</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database of dissemination events filled in with at least 175 dissemination events</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36 associated partners on the project website</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42 links, articles and web articles on the website</a:t>
                      </a:r>
                    </a:p>
                  </a:txBody>
                  <a:tcPr marL="68580" marR="68580" marT="0" marB="0"/>
                </a:tc>
              </a:tr>
              <a:tr h="231750">
                <a:tc>
                  <a:txBody>
                    <a:bodyPr/>
                    <a:lstStyle/>
                    <a:p>
                      <a:pPr>
                        <a:lnSpc>
                          <a:spcPct val="115000"/>
                        </a:lnSpc>
                        <a:spcAft>
                          <a:spcPts val="0"/>
                        </a:spcAft>
                      </a:pPr>
                      <a:r>
                        <a:rPr lang="en-US" sz="1100" dirty="0">
                          <a:effectLst/>
                          <a:latin typeface="Nunito" pitchFamily="2" charset="0"/>
                          <a:ea typeface="Calibri"/>
                          <a:cs typeface="Times New Roman"/>
                        </a:rPr>
                        <a:t>4 – </a:t>
                      </a:r>
                      <a:r>
                        <a:rPr lang="en-US" sz="1100" dirty="0" err="1">
                          <a:effectLst/>
                          <a:latin typeface="Nunito" pitchFamily="2" charset="0"/>
                          <a:ea typeface="Calibri"/>
                          <a:cs typeface="Times New Roman"/>
                        </a:rPr>
                        <a:t>Organisation</a:t>
                      </a:r>
                      <a:r>
                        <a:rPr lang="en-US" sz="1100" dirty="0">
                          <a:effectLst/>
                          <a:latin typeface="Nunito" pitchFamily="2" charset="0"/>
                          <a:ea typeface="Calibri"/>
                          <a:cs typeface="Times New Roman"/>
                        </a:rPr>
                        <a:t> of the Multiplier </a:t>
                      </a:r>
                      <a:r>
                        <a:rPr lang="en-US" sz="1100" dirty="0" smtClean="0">
                          <a:effectLst/>
                          <a:latin typeface="Nunito" pitchFamily="2" charset="0"/>
                          <a:ea typeface="Calibri"/>
                          <a:cs typeface="Times New Roman"/>
                        </a:rPr>
                        <a:t>events</a:t>
                      </a:r>
                      <a:endParaRPr lang="en-US" sz="1100" dirty="0">
                        <a:effectLst/>
                        <a:latin typeface="Nunito" pitchFamily="2" charset="0"/>
                        <a:ea typeface="Calibri"/>
                        <a:cs typeface="Times New Roman"/>
                      </a:endParaRPr>
                    </a:p>
                  </a:txBody>
                  <a:tcPr marL="68580" marR="68580" marT="0" marB="0"/>
                </a:tc>
                <a:tc>
                  <a:txBody>
                    <a:bodyPr/>
                    <a:lstStyle/>
                    <a:p>
                      <a:pPr>
                        <a:lnSpc>
                          <a:spcPct val="115000"/>
                        </a:lnSpc>
                        <a:spcAft>
                          <a:spcPts val="0"/>
                        </a:spcAft>
                      </a:pPr>
                      <a:r>
                        <a:rPr lang="en-US" sz="1000" dirty="0">
                          <a:effectLst/>
                          <a:latin typeface="Calibri"/>
                          <a:ea typeface="Calibri"/>
                          <a:cs typeface="Times New Roman"/>
                        </a:rPr>
                        <a:t>Organization of 1 event per country (3 for </a:t>
                      </a:r>
                      <a:r>
                        <a:rPr lang="en-US" sz="1000" dirty="0" smtClean="0">
                          <a:effectLst/>
                          <a:latin typeface="Calibri"/>
                          <a:ea typeface="Calibri"/>
                          <a:cs typeface="Times New Roman"/>
                        </a:rPr>
                        <a:t>Portugal) </a:t>
                      </a:r>
                      <a:r>
                        <a:rPr lang="en-US" sz="1000" dirty="0">
                          <a:effectLst/>
                          <a:latin typeface="Calibri"/>
                          <a:ea typeface="Calibri"/>
                          <a:cs typeface="Times New Roman"/>
                        </a:rPr>
                        <a:t>involving at least 40 participants among early childhood educators and kindergarten teachers, decision-makers, policymakers and experts.</a:t>
                      </a:r>
                    </a:p>
                  </a:txBody>
                  <a:tcPr marL="68580" marR="68580" marT="0" marB="0"/>
                </a:tc>
              </a:tr>
              <a:tr h="220692">
                <a:tc>
                  <a:txBody>
                    <a:bodyPr/>
                    <a:lstStyle/>
                    <a:p>
                      <a:pPr>
                        <a:lnSpc>
                          <a:spcPct val="115000"/>
                        </a:lnSpc>
                        <a:spcAft>
                          <a:spcPts val="0"/>
                        </a:spcAft>
                      </a:pPr>
                      <a:r>
                        <a:rPr lang="en-US" sz="1100" dirty="0">
                          <a:effectLst/>
                          <a:latin typeface="Nunito" pitchFamily="2" charset="0"/>
                          <a:ea typeface="Calibri"/>
                          <a:cs typeface="Times New Roman"/>
                        </a:rPr>
                        <a:t>5 – Assessment of the activities</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Assessment of the dissemination events in the database </a:t>
                      </a:r>
                    </a:p>
                  </a:txBody>
                  <a:tcPr marL="68580" marR="68580" marT="0" marB="0"/>
                </a:tc>
              </a:tr>
              <a:tr h="220692">
                <a:tc>
                  <a:txBody>
                    <a:bodyPr/>
                    <a:lstStyle/>
                    <a:p>
                      <a:pPr>
                        <a:lnSpc>
                          <a:spcPct val="115000"/>
                        </a:lnSpc>
                        <a:spcAft>
                          <a:spcPts val="0"/>
                        </a:spcAft>
                      </a:pPr>
                      <a:r>
                        <a:rPr lang="en-US" sz="1100" dirty="0">
                          <a:effectLst/>
                          <a:latin typeface="Nunito" pitchFamily="2" charset="0"/>
                          <a:ea typeface="Calibri"/>
                          <a:cs typeface="Times New Roman"/>
                        </a:rPr>
                        <a:t>6 – Evaluation and Reporting</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a:t>
                      </a:r>
                      <a:r>
                        <a:rPr lang="en-US" sz="1000" dirty="0" err="1" smtClean="0">
                          <a:effectLst/>
                          <a:latin typeface="Calibri"/>
                          <a:ea typeface="Calibri"/>
                          <a:cs typeface="Times New Roman"/>
                        </a:rPr>
                        <a:t>Valorisation</a:t>
                      </a:r>
                      <a:r>
                        <a:rPr lang="en-US" sz="1000" dirty="0" smtClean="0">
                          <a:effectLst/>
                          <a:latin typeface="Calibri"/>
                          <a:ea typeface="Calibri"/>
                          <a:cs typeface="Times New Roman"/>
                        </a:rPr>
                        <a:t> Report</a:t>
                      </a:r>
                      <a:endParaRPr lang="en-US" sz="1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7822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Context</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smtClean="0"/>
              <a:t>The </a:t>
            </a:r>
            <a:r>
              <a:rPr lang="en-US" sz="1200" dirty="0"/>
              <a:t>motivation that backs up the “Early Years Digital Portfolio” EYDP project is related to the challenge felt by early childhood educators and kindergarten teachers in performing appropriate </a:t>
            </a:r>
            <a:r>
              <a:rPr lang="en-US" sz="1200" b="1" dirty="0"/>
              <a:t>documentation and evaluation of the learning progresses in early childhood education </a:t>
            </a:r>
            <a:r>
              <a:rPr lang="en-US" sz="1200" dirty="0"/>
              <a:t>and in cooperating with the families on the matter</a:t>
            </a:r>
            <a:r>
              <a:rPr lang="en-US" sz="1200" dirty="0" smtClean="0"/>
              <a:t>.</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a:t>Early childhood educators and kindergarten </a:t>
            </a:r>
            <a:r>
              <a:rPr lang="en-US" sz="1200" dirty="0" smtClean="0"/>
              <a:t>teachers </a:t>
            </a:r>
            <a:r>
              <a:rPr lang="en-US" sz="1200" dirty="0"/>
              <a:t>do not feel sufficiently prepared and motivated to provide appropriate </a:t>
            </a:r>
            <a:r>
              <a:rPr lang="en-US" sz="1200" b="1" dirty="0"/>
              <a:t>visibility of the children's learning process </a:t>
            </a:r>
            <a:r>
              <a:rPr lang="en-US" sz="1200" dirty="0"/>
              <a:t>to be shared with their families.</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8" name="Google Shape;105;p17"/>
          <p:cNvSpPr txBox="1">
            <a:spLocks noGrp="1"/>
          </p:cNvSpPr>
          <p:nvPr>
            <p:ph type="title"/>
          </p:nvPr>
        </p:nvSpPr>
        <p:spPr>
          <a:xfrm>
            <a:off x="251520" y="42382"/>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Nunito" pitchFamily="2" charset="0"/>
                <a:ea typeface="Times New Roman"/>
                <a:cs typeface="Calibri"/>
                <a:sym typeface="Arial"/>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dirty="0"/>
          </a:p>
        </p:txBody>
      </p:sp>
      <p:sp>
        <p:nvSpPr>
          <p:cNvPr id="5" name="Google Shape;105;p17"/>
          <p:cNvSpPr txBox="1">
            <a:spLocks/>
          </p:cNvSpPr>
          <p:nvPr/>
        </p:nvSpPr>
        <p:spPr>
          <a:xfrm>
            <a:off x="481898" y="499091"/>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1 – Definition of the Valorization Plan</a:t>
            </a:r>
          </a:p>
        </p:txBody>
      </p:sp>
      <p:sp>
        <p:nvSpPr>
          <p:cNvPr id="7" name="Google Shape;106;p17"/>
          <p:cNvSpPr txBox="1">
            <a:spLocks/>
          </p:cNvSpPr>
          <p:nvPr/>
        </p:nvSpPr>
        <p:spPr>
          <a:xfrm>
            <a:off x="971600" y="1275606"/>
            <a:ext cx="6872100" cy="23762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DM Sans"/>
              <a:buChar char="▫"/>
              <a:defRPr sz="2400" b="0" i="0" u="none" strike="noStrike" cap="none">
                <a:solidFill>
                  <a:schemeClr val="dk1"/>
                </a:solidFill>
                <a:latin typeface="DM Sans"/>
                <a:ea typeface="DM Sans"/>
                <a:cs typeface="DM Sans"/>
                <a:sym typeface="DM Sans"/>
              </a:defRPr>
            </a:lvl1pPr>
            <a:lvl2pPr marL="914400" marR="0" lvl="1"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2pPr>
            <a:lvl3pPr marL="1371600" marR="0" lvl="2"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3pPr>
            <a:lvl4pPr marL="1828800" marR="0" lvl="3"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4pPr>
            <a:lvl5pPr marL="2286000" marR="0" lvl="4"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5pPr>
            <a:lvl6pPr marL="2743200" marR="0" lvl="5"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6pPr>
            <a:lvl7pPr marL="3200400" marR="0" lvl="6"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7pPr>
            <a:lvl8pPr marL="3657600" marR="0" lvl="7"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8pPr>
            <a:lvl9pPr marL="4114800" marR="0" lvl="8"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9pPr>
          </a:lstStyle>
          <a:p>
            <a:pPr marL="287338" lvl="1" indent="-285750">
              <a:buClr>
                <a:schemeClr val="accent1"/>
              </a:buClr>
            </a:pPr>
            <a:r>
              <a:rPr lang="it-IT" sz="1600" dirty="0" smtClean="0">
                <a:latin typeface="Nunito" pitchFamily="2" charset="0"/>
              </a:rPr>
              <a:t>The </a:t>
            </a:r>
            <a:r>
              <a:rPr lang="en-US" sz="1600" b="1" dirty="0" smtClean="0">
                <a:latin typeface="Nunito" pitchFamily="2" charset="0"/>
              </a:rPr>
              <a:t>Valorization plan </a:t>
            </a:r>
            <a:r>
              <a:rPr lang="en-US" sz="1600" dirty="0" smtClean="0">
                <a:latin typeface="Nunito" pitchFamily="2" charset="0"/>
              </a:rPr>
              <a:t>refers to internal communication, the dissemination and exploitation activities and defines:</a:t>
            </a:r>
          </a:p>
          <a:p>
            <a:pPr marL="744538" lvl="2" indent="-285750">
              <a:buClr>
                <a:schemeClr val="accent1"/>
              </a:buClr>
            </a:pPr>
            <a:r>
              <a:rPr lang="en-US" sz="1600" dirty="0" smtClean="0">
                <a:latin typeface="Nunito" pitchFamily="2" charset="0"/>
              </a:rPr>
              <a:t>Objectives</a:t>
            </a:r>
          </a:p>
          <a:p>
            <a:pPr marL="744538" lvl="2" indent="-285750">
              <a:buClr>
                <a:schemeClr val="accent1"/>
              </a:buClr>
            </a:pPr>
            <a:r>
              <a:rPr lang="en-US" sz="1600" dirty="0" smtClean="0">
                <a:latin typeface="Nunito" pitchFamily="2" charset="0"/>
              </a:rPr>
              <a:t>Target Groups</a:t>
            </a:r>
          </a:p>
          <a:p>
            <a:pPr marL="744538" lvl="2" indent="-285750">
              <a:buClr>
                <a:schemeClr val="accent1"/>
              </a:buClr>
            </a:pPr>
            <a:r>
              <a:rPr lang="en-US" sz="1600" dirty="0" smtClean="0">
                <a:latin typeface="Nunito" pitchFamily="2" charset="0"/>
              </a:rPr>
              <a:t>Subjects in charge</a:t>
            </a:r>
          </a:p>
          <a:p>
            <a:pPr marL="744538" lvl="2" indent="-285750">
              <a:buClr>
                <a:schemeClr val="accent1"/>
              </a:buClr>
            </a:pPr>
            <a:r>
              <a:rPr lang="en-US" sz="1600" dirty="0" smtClean="0">
                <a:latin typeface="Nunito" pitchFamily="2" charset="0"/>
              </a:rPr>
              <a:t>Contents</a:t>
            </a:r>
          </a:p>
          <a:p>
            <a:pPr marL="744538" lvl="2" indent="-285750">
              <a:buClr>
                <a:schemeClr val="accent1"/>
              </a:buClr>
            </a:pPr>
            <a:r>
              <a:rPr lang="en-US" sz="1600" dirty="0" smtClean="0">
                <a:latin typeface="Nunito" pitchFamily="2" charset="0"/>
              </a:rPr>
              <a:t>Strategies</a:t>
            </a:r>
          </a:p>
          <a:p>
            <a:pPr marL="744538" lvl="2" indent="-285750">
              <a:buClr>
                <a:schemeClr val="accent1"/>
              </a:buClr>
            </a:pPr>
            <a:r>
              <a:rPr lang="en-US" sz="1600" dirty="0" smtClean="0">
                <a:latin typeface="Nunito" pitchFamily="2" charset="0"/>
              </a:rPr>
              <a:t>Activities</a:t>
            </a:r>
          </a:p>
          <a:p>
            <a:pPr marL="287338" lvl="1" indent="-285750">
              <a:buClr>
                <a:schemeClr val="accent1"/>
              </a:buClr>
            </a:pPr>
            <a:endParaRPr lang="it-IT" sz="2000" dirty="0" smtClean="0"/>
          </a:p>
          <a:p>
            <a:pPr marL="344488" lvl="1" indent="-342900"/>
            <a:endParaRPr lang="it-IT" sz="2000" dirty="0"/>
          </a:p>
        </p:txBody>
      </p:sp>
    </p:spTree>
    <p:extLst>
      <p:ext uri="{BB962C8B-B14F-4D97-AF65-F5344CB8AC3E}">
        <p14:creationId xmlns:p14="http://schemas.microsoft.com/office/powerpoint/2010/main" val="62828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106" name="Google Shape;106;p17"/>
          <p:cNvSpPr txBox="1">
            <a:spLocks noGrp="1"/>
          </p:cNvSpPr>
          <p:nvPr>
            <p:ph type="body" idx="4294967295"/>
          </p:nvPr>
        </p:nvSpPr>
        <p:spPr>
          <a:xfrm>
            <a:off x="450282" y="1275333"/>
            <a:ext cx="6870700" cy="1512441"/>
          </a:xfrm>
          <a:prstGeom prst="rect">
            <a:avLst/>
          </a:prstGeom>
        </p:spPr>
        <p:txBody>
          <a:bodyPr spcFirstLastPara="1" wrap="square" lIns="0" tIns="0" rIns="0" bIns="0" anchor="t" anchorCtr="0">
            <a:noAutofit/>
          </a:bodyPr>
          <a:lstStyle/>
          <a:p>
            <a:pPr marL="287338" lvl="1" indent="-285750">
              <a:spcBef>
                <a:spcPts val="0"/>
              </a:spcBef>
              <a:buClr>
                <a:schemeClr val="accent1"/>
              </a:buClr>
            </a:pPr>
            <a:r>
              <a:rPr lang="it-IT" sz="1400" dirty="0" smtClean="0">
                <a:latin typeface="Nunito" pitchFamily="2" charset="0"/>
              </a:rPr>
              <a:t>The </a:t>
            </a:r>
            <a:r>
              <a:rPr lang="it-IT" sz="1400" b="1" dirty="0" smtClean="0">
                <a:latin typeface="Nunito" pitchFamily="2" charset="0"/>
              </a:rPr>
              <a:t>dissemination package </a:t>
            </a:r>
            <a:r>
              <a:rPr lang="it-IT" sz="1400" dirty="0" smtClean="0">
                <a:latin typeface="Nunito" pitchFamily="2" charset="0"/>
              </a:rPr>
              <a:t>includes:</a:t>
            </a:r>
          </a:p>
          <a:p>
            <a:pPr marL="744538" lvl="2" indent="-285750">
              <a:spcBef>
                <a:spcPts val="0"/>
              </a:spcBef>
              <a:buClr>
                <a:schemeClr val="accent1"/>
              </a:buClr>
            </a:pPr>
            <a:r>
              <a:rPr lang="en-US" sz="1400" i="1" dirty="0" smtClean="0">
                <a:latin typeface="Nunito" pitchFamily="2" charset="0"/>
              </a:rPr>
              <a:t>Project </a:t>
            </a:r>
            <a:r>
              <a:rPr lang="en-US" sz="1400" i="1" dirty="0">
                <a:latin typeface="Nunito" pitchFamily="2" charset="0"/>
              </a:rPr>
              <a:t>logo</a:t>
            </a:r>
          </a:p>
          <a:p>
            <a:pPr marL="744538" lvl="2" indent="-285750">
              <a:spcBef>
                <a:spcPts val="0"/>
              </a:spcBef>
              <a:buClr>
                <a:schemeClr val="accent1"/>
              </a:buClr>
            </a:pPr>
            <a:r>
              <a:rPr lang="en-US" sz="1400" i="1" dirty="0">
                <a:latin typeface="Nunito" pitchFamily="2" charset="0"/>
              </a:rPr>
              <a:t>Project brochure</a:t>
            </a:r>
          </a:p>
          <a:p>
            <a:pPr marL="744538" lvl="2" indent="-285750">
              <a:spcBef>
                <a:spcPts val="0"/>
              </a:spcBef>
              <a:buClr>
                <a:schemeClr val="accent1"/>
              </a:buClr>
            </a:pPr>
            <a:r>
              <a:rPr lang="en-US" sz="1400" i="1" dirty="0">
                <a:latin typeface="Nunito" pitchFamily="2" charset="0"/>
              </a:rPr>
              <a:t>Templates for associated partners</a:t>
            </a:r>
          </a:p>
          <a:p>
            <a:pPr marL="744538" lvl="2" indent="-285750">
              <a:spcBef>
                <a:spcPts val="0"/>
              </a:spcBef>
              <a:buClr>
                <a:schemeClr val="accent1"/>
              </a:buClr>
            </a:pPr>
            <a:r>
              <a:rPr lang="en-US" sz="1400" i="1" dirty="0">
                <a:latin typeface="Nunito" pitchFamily="2" charset="0"/>
              </a:rPr>
              <a:t>Dissemination and sustainability sections on the </a:t>
            </a:r>
            <a:r>
              <a:rPr lang="en-US" sz="1400" i="1" dirty="0" smtClean="0">
                <a:latin typeface="Nunito" pitchFamily="2" charset="0"/>
              </a:rPr>
              <a:t>website</a:t>
            </a:r>
          </a:p>
          <a:p>
            <a:pPr marL="744538" lvl="2" indent="-285750">
              <a:spcBef>
                <a:spcPts val="0"/>
              </a:spcBef>
              <a:buClr>
                <a:schemeClr val="accent1"/>
              </a:buClr>
            </a:pPr>
            <a:r>
              <a:rPr lang="it-IT" sz="1400" i="1" dirty="0" smtClean="0">
                <a:latin typeface="Nunito" pitchFamily="2" charset="0"/>
              </a:rPr>
              <a:t>Project summary</a:t>
            </a:r>
            <a:endParaRPr lang="en-US" sz="1400" i="1" dirty="0">
              <a:latin typeface="Nunito" pitchFamily="2" charset="0"/>
            </a:endParaRPr>
          </a:p>
        </p:txBody>
      </p:sp>
      <p:sp>
        <p:nvSpPr>
          <p:cNvPr id="5" name="Google Shape;105;p17"/>
          <p:cNvSpPr txBox="1">
            <a:spLocks/>
          </p:cNvSpPr>
          <p:nvPr/>
        </p:nvSpPr>
        <p:spPr>
          <a:xfrm>
            <a:off x="481898" y="63532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sz="2400" dirty="0" smtClean="0"/>
              <a:t>2 - </a:t>
            </a:r>
            <a:r>
              <a:rPr lang="en-US" sz="2400" dirty="0">
                <a:latin typeface="Nunito" pitchFamily="2" charset="0"/>
                <a:ea typeface="Calibri"/>
                <a:cs typeface="Times New Roman"/>
              </a:rPr>
              <a:t>Dissemination </a:t>
            </a:r>
            <a:r>
              <a:rPr lang="en-US" sz="2400" dirty="0" smtClean="0">
                <a:latin typeface="Nunito" pitchFamily="2" charset="0"/>
                <a:ea typeface="Calibri"/>
                <a:cs typeface="Times New Roman"/>
              </a:rPr>
              <a:t>package</a:t>
            </a:r>
            <a:endParaRPr lang="en-US" sz="2400" dirty="0">
              <a:latin typeface="Nunito" pitchFamily="2" charset="0"/>
              <a:ea typeface="Calibri"/>
              <a:cs typeface="Times New Roman"/>
            </a:endParaRPr>
          </a:p>
        </p:txBody>
      </p:sp>
      <p:sp>
        <p:nvSpPr>
          <p:cNvPr id="7" name="Google Shape;105;p17"/>
          <p:cNvSpPr txBox="1">
            <a:spLocks/>
          </p:cNvSpPr>
          <p:nvPr/>
        </p:nvSpPr>
        <p:spPr>
          <a:xfrm>
            <a:off x="251520" y="42382"/>
            <a:ext cx="6902100" cy="460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a:lnSpc>
                <a:spcPct val="90000"/>
              </a:lnSpc>
              <a:buClr>
                <a:schemeClr val="dk1"/>
              </a:buClr>
              <a:buSzPts val="2800"/>
              <a:buFont typeface="Mali"/>
              <a:buNone/>
              <a:defRPr sz="1200" b="1">
                <a:solidFill>
                  <a:schemeClr val="tx1"/>
                </a:solidFill>
                <a:latin typeface="Nunito" pitchFamily="2" charset="0"/>
                <a:ea typeface="Times New Roman"/>
                <a:cs typeface="Calibri"/>
                <a:sym typeface="Mali"/>
              </a:defRPr>
            </a:lvl1pPr>
            <a:lvl2pPr>
              <a:lnSpc>
                <a:spcPct val="90000"/>
              </a:lnSpc>
              <a:buClr>
                <a:schemeClr val="dk1"/>
              </a:buClr>
              <a:buSzPts val="2800"/>
              <a:buFont typeface="Mali"/>
              <a:buNone/>
              <a:defRPr sz="2800">
                <a:solidFill>
                  <a:schemeClr val="dk1"/>
                </a:solidFill>
                <a:latin typeface="Mali"/>
                <a:ea typeface="Mali"/>
                <a:cs typeface="Mali"/>
                <a:sym typeface="Mali"/>
              </a:defRPr>
            </a:lvl2pPr>
            <a:lvl3pPr>
              <a:lnSpc>
                <a:spcPct val="90000"/>
              </a:lnSpc>
              <a:buClr>
                <a:schemeClr val="dk1"/>
              </a:buClr>
              <a:buSzPts val="2800"/>
              <a:buFont typeface="Mali"/>
              <a:buNone/>
              <a:defRPr sz="2800">
                <a:solidFill>
                  <a:schemeClr val="dk1"/>
                </a:solidFill>
                <a:latin typeface="Mali"/>
                <a:ea typeface="Mali"/>
                <a:cs typeface="Mali"/>
                <a:sym typeface="Mali"/>
              </a:defRPr>
            </a:lvl3pPr>
            <a:lvl4pPr>
              <a:lnSpc>
                <a:spcPct val="90000"/>
              </a:lnSpc>
              <a:buClr>
                <a:schemeClr val="dk1"/>
              </a:buClr>
              <a:buSzPts val="2800"/>
              <a:buFont typeface="Mali"/>
              <a:buNone/>
              <a:defRPr sz="2800">
                <a:solidFill>
                  <a:schemeClr val="dk1"/>
                </a:solidFill>
                <a:latin typeface="Mali"/>
                <a:ea typeface="Mali"/>
                <a:cs typeface="Mali"/>
                <a:sym typeface="Mali"/>
              </a:defRPr>
            </a:lvl4pPr>
            <a:lvl5pPr>
              <a:lnSpc>
                <a:spcPct val="90000"/>
              </a:lnSpc>
              <a:buClr>
                <a:schemeClr val="dk1"/>
              </a:buClr>
              <a:buSzPts val="2800"/>
              <a:buFont typeface="Mali"/>
              <a:buNone/>
              <a:defRPr sz="2800">
                <a:solidFill>
                  <a:schemeClr val="dk1"/>
                </a:solidFill>
                <a:latin typeface="Mali"/>
                <a:ea typeface="Mali"/>
                <a:cs typeface="Mali"/>
                <a:sym typeface="Mali"/>
              </a:defRPr>
            </a:lvl5pPr>
            <a:lvl6pPr>
              <a:lnSpc>
                <a:spcPct val="90000"/>
              </a:lnSpc>
              <a:buClr>
                <a:schemeClr val="dk1"/>
              </a:buClr>
              <a:buSzPts val="2800"/>
              <a:buFont typeface="Mali"/>
              <a:buNone/>
              <a:defRPr sz="2800">
                <a:solidFill>
                  <a:schemeClr val="dk1"/>
                </a:solidFill>
                <a:latin typeface="Mali"/>
                <a:ea typeface="Mali"/>
                <a:cs typeface="Mali"/>
                <a:sym typeface="Mali"/>
              </a:defRPr>
            </a:lvl6pPr>
            <a:lvl7pPr>
              <a:lnSpc>
                <a:spcPct val="90000"/>
              </a:lnSpc>
              <a:buClr>
                <a:schemeClr val="dk1"/>
              </a:buClr>
              <a:buSzPts val="2800"/>
              <a:buFont typeface="Mali"/>
              <a:buNone/>
              <a:defRPr sz="2800">
                <a:solidFill>
                  <a:schemeClr val="dk1"/>
                </a:solidFill>
                <a:latin typeface="Mali"/>
                <a:ea typeface="Mali"/>
                <a:cs typeface="Mali"/>
                <a:sym typeface="Mali"/>
              </a:defRPr>
            </a:lvl7pPr>
            <a:lvl8pPr>
              <a:lnSpc>
                <a:spcPct val="90000"/>
              </a:lnSpc>
              <a:buClr>
                <a:schemeClr val="dk1"/>
              </a:buClr>
              <a:buSzPts val="2800"/>
              <a:buFont typeface="Mali"/>
              <a:buNone/>
              <a:defRPr sz="2800">
                <a:solidFill>
                  <a:schemeClr val="dk1"/>
                </a:solidFill>
                <a:latin typeface="Mali"/>
                <a:ea typeface="Mali"/>
                <a:cs typeface="Mali"/>
                <a:sym typeface="Mali"/>
              </a:defRPr>
            </a:lvl8pPr>
            <a:lvl9pPr>
              <a:lnSpc>
                <a:spcPct val="90000"/>
              </a:lnSpc>
              <a:buClr>
                <a:schemeClr val="dk1"/>
              </a:buClr>
              <a:buSzPts val="2800"/>
              <a:buFont typeface="Mali"/>
              <a:buNone/>
              <a:defRPr sz="2800">
                <a:solidFill>
                  <a:schemeClr val="dk1"/>
                </a:solidFill>
                <a:latin typeface="Mali"/>
                <a:ea typeface="Mali"/>
                <a:cs typeface="Mali"/>
                <a:sym typeface="Mali"/>
              </a:defRPr>
            </a:lvl9pPr>
          </a:lstStyle>
          <a:p>
            <a:r>
              <a:rPr lang="en-US" dirty="0">
                <a:sym typeface="Arial"/>
              </a:rPr>
              <a:t>WP5 – Valorization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71804"/>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1560" y="3058963"/>
            <a:ext cx="3744416" cy="1384995"/>
          </a:xfrm>
          <a:prstGeom prst="rect">
            <a:avLst/>
          </a:prstGeom>
        </p:spPr>
        <p:txBody>
          <a:bodyPr wrap="square">
            <a:spAutoFit/>
          </a:bodyPr>
          <a:lstStyle/>
          <a:p>
            <a:r>
              <a:rPr lang="en-US" sz="1200" i="1" dirty="0">
                <a:latin typeface="Nunito" pitchFamily="2" charset="0"/>
              </a:rPr>
              <a:t>“</a:t>
            </a:r>
            <a:r>
              <a:rPr lang="en-US" sz="1200" dirty="0">
                <a:solidFill>
                  <a:schemeClr val="dk1"/>
                </a:solidFill>
                <a:latin typeface="Nunito" pitchFamily="2" charset="0"/>
                <a:ea typeface="DM Sans"/>
                <a:cs typeface="DM Sans"/>
                <a:sym typeface="DM Sans"/>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 </a:t>
            </a:r>
            <a:endParaRPr lang="it-IT" sz="1200" dirty="0">
              <a:solidFill>
                <a:schemeClr val="dk1"/>
              </a:solidFill>
              <a:latin typeface="Nunito" pitchFamily="2" charset="0"/>
              <a:ea typeface="DM Sans"/>
              <a:cs typeface="DM Sans"/>
              <a:sym typeface="DM Sans"/>
            </a:endParaRPr>
          </a:p>
        </p:txBody>
      </p:sp>
    </p:spTree>
    <p:extLst>
      <p:ext uri="{BB962C8B-B14F-4D97-AF65-F5344CB8AC3E}">
        <p14:creationId xmlns:p14="http://schemas.microsoft.com/office/powerpoint/2010/main" val="277725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79512"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7" name="Google Shape;106;p17"/>
          <p:cNvSpPr txBox="1">
            <a:spLocks noGrp="1"/>
          </p:cNvSpPr>
          <p:nvPr>
            <p:ph type="body" idx="4294967295"/>
          </p:nvPr>
        </p:nvSpPr>
        <p:spPr>
          <a:xfrm>
            <a:off x="683568" y="1203598"/>
            <a:ext cx="6870700" cy="3473450"/>
          </a:xfrm>
          <a:prstGeom prst="rect">
            <a:avLst/>
          </a:prstGeom>
        </p:spPr>
        <p:txBody>
          <a:bodyPr spcFirstLastPara="1" wrap="square" lIns="0" tIns="0" rIns="0" bIns="0" anchor="t" anchorCtr="0">
            <a:noAutofit/>
          </a:bodyPr>
          <a:lstStyle/>
          <a:p>
            <a:pPr marL="287338" lvl="1" indent="-285750">
              <a:lnSpc>
                <a:spcPct val="100000"/>
              </a:lnSpc>
              <a:spcBef>
                <a:spcPts val="0"/>
              </a:spcBef>
              <a:buClr>
                <a:schemeClr val="accent1"/>
              </a:buClr>
            </a:pPr>
            <a:r>
              <a:rPr lang="it-IT" sz="1400" dirty="0" smtClean="0"/>
              <a:t>Each partner should carry out at least </a:t>
            </a:r>
            <a:r>
              <a:rPr lang="it-IT" sz="1400" b="1" dirty="0" smtClean="0"/>
              <a:t>36 dissemination events </a:t>
            </a:r>
            <a:r>
              <a:rPr lang="it-IT" sz="1400" dirty="0" smtClean="0"/>
              <a:t>(an average of 1 event per month. The events include:</a:t>
            </a:r>
          </a:p>
          <a:p>
            <a:pPr marL="744538" lvl="2" indent="-285750">
              <a:lnSpc>
                <a:spcPct val="100000"/>
              </a:lnSpc>
              <a:spcBef>
                <a:spcPts val="0"/>
              </a:spcBef>
              <a:buClr>
                <a:schemeClr val="accent1"/>
              </a:buClr>
            </a:pPr>
            <a:r>
              <a:rPr lang="it-IT" sz="1200" i="1" dirty="0" smtClean="0">
                <a:solidFill>
                  <a:schemeClr val="tx1"/>
                </a:solidFill>
              </a:rPr>
              <a:t>Training seminars</a:t>
            </a:r>
          </a:p>
          <a:p>
            <a:pPr marL="744538" lvl="2" indent="-285750">
              <a:lnSpc>
                <a:spcPct val="100000"/>
              </a:lnSpc>
              <a:spcBef>
                <a:spcPts val="0"/>
              </a:spcBef>
              <a:buClr>
                <a:schemeClr val="accent1"/>
              </a:buClr>
            </a:pPr>
            <a:r>
              <a:rPr lang="it-IT" sz="1200" i="1" dirty="0" smtClean="0">
                <a:solidFill>
                  <a:schemeClr val="tx1"/>
                </a:solidFill>
              </a:rPr>
              <a:t>Transnational Meetings</a:t>
            </a:r>
          </a:p>
          <a:p>
            <a:pPr marL="744538" lvl="2" indent="-285750">
              <a:lnSpc>
                <a:spcPct val="100000"/>
              </a:lnSpc>
              <a:spcBef>
                <a:spcPts val="0"/>
              </a:spcBef>
              <a:buClr>
                <a:schemeClr val="accent1"/>
              </a:buClr>
            </a:pPr>
            <a:r>
              <a:rPr lang="it-IT" sz="1200" i="1" dirty="0" smtClean="0">
                <a:solidFill>
                  <a:schemeClr val="tx1"/>
                </a:solidFill>
              </a:rPr>
              <a:t>National Meetings</a:t>
            </a:r>
          </a:p>
          <a:p>
            <a:pPr marL="744538" lvl="2" indent="-285750">
              <a:lnSpc>
                <a:spcPct val="100000"/>
              </a:lnSpc>
              <a:spcBef>
                <a:spcPts val="0"/>
              </a:spcBef>
              <a:buClr>
                <a:schemeClr val="accent1"/>
              </a:buClr>
            </a:pPr>
            <a:r>
              <a:rPr lang="it-IT" sz="1200" i="1" dirty="0" smtClean="0">
                <a:solidFill>
                  <a:schemeClr val="tx1"/>
                </a:solidFill>
              </a:rPr>
              <a:t>Article in newspapers</a:t>
            </a:r>
          </a:p>
          <a:p>
            <a:pPr marL="744538" lvl="2" indent="-285750">
              <a:lnSpc>
                <a:spcPct val="100000"/>
              </a:lnSpc>
              <a:spcBef>
                <a:spcPts val="0"/>
              </a:spcBef>
              <a:buClr>
                <a:schemeClr val="accent1"/>
              </a:buClr>
            </a:pPr>
            <a:r>
              <a:rPr lang="it-IT" sz="1200" i="1" dirty="0" smtClean="0">
                <a:solidFill>
                  <a:schemeClr val="tx1"/>
                </a:solidFill>
              </a:rPr>
              <a:t>Articles in magazines</a:t>
            </a:r>
          </a:p>
          <a:p>
            <a:pPr marL="744538" lvl="2" indent="-285750">
              <a:lnSpc>
                <a:spcPct val="100000"/>
              </a:lnSpc>
              <a:spcBef>
                <a:spcPts val="0"/>
              </a:spcBef>
              <a:buClr>
                <a:schemeClr val="accent1"/>
              </a:buClr>
            </a:pPr>
            <a:r>
              <a:rPr lang="en-US" sz="1200" i="1" dirty="0" smtClean="0">
                <a:solidFill>
                  <a:schemeClr val="tx1"/>
                </a:solidFill>
              </a:rPr>
              <a:t>Conferences or Fairs</a:t>
            </a:r>
          </a:p>
          <a:p>
            <a:pPr marL="744538" lvl="2" indent="-285750">
              <a:lnSpc>
                <a:spcPct val="100000"/>
              </a:lnSpc>
              <a:spcBef>
                <a:spcPts val="0"/>
              </a:spcBef>
              <a:buClr>
                <a:schemeClr val="accent1"/>
              </a:buClr>
            </a:pPr>
            <a:r>
              <a:rPr lang="en-US" sz="1200" i="1" dirty="0" smtClean="0">
                <a:solidFill>
                  <a:schemeClr val="tx1"/>
                </a:solidFill>
              </a:rPr>
              <a:t>Newsletters</a:t>
            </a:r>
          </a:p>
          <a:p>
            <a:pPr marL="744538" lvl="2" indent="-285750">
              <a:lnSpc>
                <a:spcPct val="100000"/>
              </a:lnSpc>
              <a:spcBef>
                <a:spcPts val="0"/>
              </a:spcBef>
              <a:buClr>
                <a:schemeClr val="accent1"/>
              </a:buClr>
            </a:pPr>
            <a:r>
              <a:rPr lang="en-US" sz="1200" i="1" dirty="0" smtClean="0">
                <a:solidFill>
                  <a:schemeClr val="tx1"/>
                </a:solidFill>
              </a:rPr>
              <a:t>Articles on websites</a:t>
            </a:r>
          </a:p>
          <a:p>
            <a:pPr marL="744538" lvl="2" indent="-285750">
              <a:lnSpc>
                <a:spcPct val="100000"/>
              </a:lnSpc>
              <a:spcBef>
                <a:spcPts val="0"/>
              </a:spcBef>
              <a:buClr>
                <a:schemeClr val="accent1"/>
              </a:buClr>
            </a:pPr>
            <a:r>
              <a:rPr lang="en-US" sz="1200" i="1" dirty="0" smtClean="0">
                <a:solidFill>
                  <a:schemeClr val="tx1"/>
                </a:solidFill>
              </a:rPr>
              <a:t>Informative Mailings</a:t>
            </a:r>
          </a:p>
          <a:p>
            <a:pPr marL="458788" lvl="2" indent="0">
              <a:lnSpc>
                <a:spcPct val="100000"/>
              </a:lnSpc>
              <a:spcBef>
                <a:spcPts val="0"/>
              </a:spcBef>
              <a:buClr>
                <a:schemeClr val="accent1"/>
              </a:buClr>
              <a:buNone/>
            </a:pPr>
            <a:endParaRPr lang="en-US" sz="1200" i="1" dirty="0" smtClean="0">
              <a:solidFill>
                <a:schemeClr val="tx1"/>
              </a:solidFill>
            </a:endParaRPr>
          </a:p>
          <a:p>
            <a:pPr marL="287338" lvl="1" indent="-285750">
              <a:spcBef>
                <a:spcPts val="0"/>
              </a:spcBef>
            </a:pPr>
            <a:endParaRPr lang="it-IT" sz="1600" dirty="0"/>
          </a:p>
          <a:p>
            <a:pPr marL="1588" lvl="1" indent="0">
              <a:spcBef>
                <a:spcPts val="0"/>
              </a:spcBef>
              <a:buNone/>
            </a:pPr>
            <a:endParaRPr lang="it-IT" sz="1600" dirty="0"/>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a:t>
            </a:r>
            <a:r>
              <a:rPr lang="en-US" sz="2400" dirty="0" smtClean="0">
                <a:latin typeface="Nunito" pitchFamily="2" charset="0"/>
                <a:ea typeface="Calibri"/>
                <a:cs typeface="Times New Roman"/>
              </a:rPr>
              <a:t>Dissemination </a:t>
            </a:r>
            <a:r>
              <a:rPr lang="en-US" sz="2400" dirty="0">
                <a:latin typeface="Nunito" pitchFamily="2" charset="0"/>
                <a:ea typeface="Calibri"/>
                <a:cs typeface="Times New Roman"/>
              </a:rPr>
              <a:t>and exploitation activities</a:t>
            </a:r>
          </a:p>
        </p:txBody>
      </p:sp>
    </p:spTree>
    <p:extLst>
      <p:ext uri="{BB962C8B-B14F-4D97-AF65-F5344CB8AC3E}">
        <p14:creationId xmlns:p14="http://schemas.microsoft.com/office/powerpoint/2010/main" val="124694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DM Sans" pitchFamily="2" charset="0"/>
                <a:ea typeface="Times New Roman"/>
                <a:cs typeface="Calibri"/>
              </a:rPr>
              <a:t>WP5 – </a:t>
            </a:r>
            <a:r>
              <a:rPr lang="en-US" sz="1200" b="1" dirty="0">
                <a:solidFill>
                  <a:schemeClr val="tx1"/>
                </a:solidFill>
                <a:latin typeface="DM Sans" pitchFamily="2" charset="0"/>
                <a:ea typeface="Times New Roman"/>
                <a:cs typeface="Calibri"/>
                <a:sym typeface="Arial"/>
              </a:rPr>
              <a:t>Valorization</a:t>
            </a:r>
            <a:endParaRPr sz="1200" b="1" dirty="0">
              <a:solidFill>
                <a:schemeClr val="tx1"/>
              </a:solidFill>
              <a:latin typeface="DM Sans"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7" name="Google Shape;106;p17"/>
          <p:cNvSpPr txBox="1">
            <a:spLocks noGrp="1"/>
          </p:cNvSpPr>
          <p:nvPr>
            <p:ph type="body" idx="4294967295"/>
          </p:nvPr>
        </p:nvSpPr>
        <p:spPr>
          <a:xfrm>
            <a:off x="481898" y="1275606"/>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smtClean="0">
                <a:latin typeface="Nunito" pitchFamily="2" charset="0"/>
              </a:rPr>
              <a:t>Each partner should involve in the project at least 6 </a:t>
            </a:r>
            <a:r>
              <a:rPr lang="en-US" sz="1400" b="1" dirty="0" smtClean="0">
                <a:latin typeface="Nunito" pitchFamily="2" charset="0"/>
              </a:rPr>
              <a:t>associated partners</a:t>
            </a:r>
            <a:r>
              <a:rPr lang="en-US" sz="1400" dirty="0" smtClean="0">
                <a:latin typeface="Nunito" pitchFamily="2" charset="0"/>
              </a:rPr>
              <a:t>.</a:t>
            </a:r>
          </a:p>
          <a:p>
            <a:pPr marL="622300" lvl="1" indent="-285750">
              <a:spcBef>
                <a:spcPts val="0"/>
              </a:spcBef>
              <a:buNone/>
            </a:pPr>
            <a:r>
              <a:rPr lang="it-IT" sz="1400" i="1" dirty="0" smtClean="0">
                <a:solidFill>
                  <a:schemeClr val="tx1"/>
                </a:solidFill>
                <a:latin typeface="Nunito" pitchFamily="2" charset="0"/>
              </a:rPr>
              <a:t>Templates</a:t>
            </a:r>
            <a:r>
              <a:rPr lang="it-IT" sz="1400" i="1" dirty="0">
                <a:solidFill>
                  <a:schemeClr val="tx1"/>
                </a:solidFill>
                <a:latin typeface="Nunito" pitchFamily="2" charset="0"/>
              </a:rPr>
              <a:t>:</a:t>
            </a:r>
          </a:p>
          <a:p>
            <a:pPr marL="622300" lvl="1" indent="-285750">
              <a:spcBef>
                <a:spcPts val="0"/>
              </a:spcBef>
            </a:pPr>
            <a:r>
              <a:rPr lang="fr-FR" sz="1400" i="1" dirty="0" smtClean="0">
                <a:solidFill>
                  <a:schemeClr val="tx1"/>
                </a:solidFill>
                <a:latin typeface="Nunito" pitchFamily="2" charset="0"/>
              </a:rPr>
              <a:t>WP5.B – Associated Partner </a:t>
            </a:r>
            <a:r>
              <a:rPr lang="fr-FR" sz="1400" i="1" dirty="0" err="1" smtClean="0">
                <a:solidFill>
                  <a:schemeClr val="tx1"/>
                </a:solidFill>
                <a:latin typeface="Nunito" pitchFamily="2" charset="0"/>
              </a:rPr>
              <a:t>Letter</a:t>
            </a:r>
            <a:r>
              <a:rPr lang="fr-FR" sz="1400" i="1" dirty="0" smtClean="0">
                <a:solidFill>
                  <a:schemeClr val="tx1"/>
                </a:solidFill>
                <a:latin typeface="Nunito" pitchFamily="2" charset="0"/>
              </a:rPr>
              <a:t> </a:t>
            </a:r>
            <a:endParaRPr lang="fr-FR" sz="1400" i="1" dirty="0">
              <a:solidFill>
                <a:schemeClr val="tx1"/>
              </a:solidFill>
              <a:latin typeface="Nunito" pitchFamily="2" charset="0"/>
            </a:endParaRPr>
          </a:p>
          <a:p>
            <a:pPr marL="622300" lvl="1" indent="-285750">
              <a:spcBef>
                <a:spcPts val="0"/>
              </a:spcBef>
            </a:pPr>
            <a:r>
              <a:rPr lang="fr-FR" sz="1400" i="1" dirty="0" smtClean="0">
                <a:solidFill>
                  <a:schemeClr val="tx1"/>
                </a:solidFill>
                <a:latin typeface="Nunito" pitchFamily="2" charset="0"/>
              </a:rPr>
              <a:t>WP5.C – Associated Partner </a:t>
            </a:r>
            <a:r>
              <a:rPr lang="fr-FR" sz="1400" i="1" dirty="0" err="1" smtClean="0">
                <a:solidFill>
                  <a:schemeClr val="tx1"/>
                </a:solidFill>
                <a:latin typeface="Nunito" pitchFamily="2" charset="0"/>
              </a:rPr>
              <a:t>Form</a:t>
            </a:r>
            <a:endParaRPr lang="fr-FR" sz="1400" i="1" dirty="0">
              <a:solidFill>
                <a:schemeClr val="tx1"/>
              </a:solidFill>
              <a:latin typeface="Nunito" pitchFamily="2" charset="0"/>
            </a:endParaRPr>
          </a:p>
          <a:p>
            <a:pPr marL="3175" lvl="1" indent="0">
              <a:spcBef>
                <a:spcPts val="0"/>
              </a:spcBef>
              <a:buClr>
                <a:schemeClr val="accent1"/>
              </a:buClr>
              <a:buNone/>
            </a:pPr>
            <a:endParaRPr lang="it-IT" sz="1400" dirty="0" smtClean="0">
              <a:latin typeface="Nunito" pitchFamily="2" charset="0"/>
            </a:endParaRPr>
          </a:p>
          <a:p>
            <a:pPr marL="288925" lvl="1" indent="-285750">
              <a:spcBef>
                <a:spcPts val="0"/>
              </a:spcBef>
              <a:buClr>
                <a:schemeClr val="accent1"/>
              </a:buClr>
            </a:pPr>
            <a:r>
              <a:rPr lang="en-US" sz="1400" dirty="0">
                <a:latin typeface="Nunito" pitchFamily="2" charset="0"/>
              </a:rPr>
              <a:t>Each partner should </a:t>
            </a:r>
            <a:r>
              <a:rPr lang="en-US" sz="1400" dirty="0" smtClean="0">
                <a:latin typeface="Nunito" pitchFamily="2" charset="0"/>
              </a:rPr>
              <a:t>produce at least 7 among </a:t>
            </a:r>
            <a:r>
              <a:rPr lang="en-US" sz="1400" b="1" dirty="0" smtClean="0">
                <a:latin typeface="Nunito" pitchFamily="2" charset="0"/>
              </a:rPr>
              <a:t>exchange links, articles or web articles</a:t>
            </a:r>
            <a:r>
              <a:rPr lang="en-US" sz="1400" dirty="0" smtClean="0">
                <a:latin typeface="Nunito" pitchFamily="2" charset="0"/>
              </a:rPr>
              <a:t> related to the project</a:t>
            </a:r>
            <a:endParaRPr lang="en-US" sz="1400" dirty="0">
              <a:latin typeface="Nunito" pitchFamily="2" charset="0"/>
            </a:endParaRPr>
          </a:p>
          <a:p>
            <a:pPr marL="622300" lvl="1" indent="-285750">
              <a:spcBef>
                <a:spcPts val="0"/>
              </a:spcBef>
              <a:buNone/>
            </a:pPr>
            <a:r>
              <a:rPr lang="it-IT" sz="1400" i="1" dirty="0">
                <a:solidFill>
                  <a:schemeClr val="tx1"/>
                </a:solidFill>
                <a:latin typeface="Nunito" pitchFamily="2" charset="0"/>
              </a:rPr>
              <a:t>Templates:</a:t>
            </a:r>
          </a:p>
          <a:p>
            <a:pPr marL="622300" lvl="1" indent="-285750">
              <a:spcBef>
                <a:spcPts val="0"/>
              </a:spcBef>
            </a:pPr>
            <a:r>
              <a:rPr lang="fr-FR" sz="1400" i="1" dirty="0" smtClean="0">
                <a:solidFill>
                  <a:schemeClr val="tx1"/>
                </a:solidFill>
                <a:latin typeface="Nunito" pitchFamily="2" charset="0"/>
              </a:rPr>
              <a:t>WP5.D </a:t>
            </a:r>
            <a:r>
              <a:rPr lang="fr-FR" sz="1400" i="1" dirty="0">
                <a:solidFill>
                  <a:schemeClr val="tx1"/>
                </a:solidFill>
                <a:latin typeface="Nunito" pitchFamily="2" charset="0"/>
              </a:rPr>
              <a:t>– </a:t>
            </a:r>
            <a:r>
              <a:rPr lang="fr-FR" sz="1400" i="1" dirty="0" smtClean="0">
                <a:solidFill>
                  <a:schemeClr val="tx1"/>
                </a:solidFill>
                <a:latin typeface="Nunito" pitchFamily="2" charset="0"/>
              </a:rPr>
              <a:t>Links</a:t>
            </a:r>
          </a:p>
          <a:p>
            <a:pPr marL="622300" lvl="1" indent="-285750">
              <a:spcBef>
                <a:spcPts val="0"/>
              </a:spcBef>
            </a:pPr>
            <a:r>
              <a:rPr lang="fr-FR" sz="1400" i="1" dirty="0" smtClean="0">
                <a:solidFill>
                  <a:schemeClr val="tx1"/>
                </a:solidFill>
                <a:latin typeface="Nunito" pitchFamily="2" charset="0"/>
              </a:rPr>
              <a:t>WP5.E – Articles</a:t>
            </a:r>
            <a:endParaRPr lang="fr-FR" sz="1400" i="1" dirty="0">
              <a:solidFill>
                <a:schemeClr val="tx1"/>
              </a:solidFill>
              <a:latin typeface="Nunito" pitchFamily="2" charset="0"/>
            </a:endParaRPr>
          </a:p>
          <a:p>
            <a:pPr marL="622300" lvl="1" indent="-285750"/>
            <a:endParaRPr lang="fr-FR" sz="1600" i="1" dirty="0">
              <a:solidFill>
                <a:schemeClr val="tx1"/>
              </a:solidFill>
              <a:latin typeface="Nunito" pitchFamily="2" charset="0"/>
            </a:endParaRPr>
          </a:p>
          <a:p>
            <a:pPr marL="3175" lvl="1" indent="0">
              <a:spcBef>
                <a:spcPts val="600"/>
              </a:spcBef>
              <a:buClr>
                <a:schemeClr val="accent1"/>
              </a:buClr>
              <a:buNone/>
            </a:pPr>
            <a:endParaRPr lang="it-IT" sz="1600" dirty="0">
              <a:latin typeface="Nunito" pitchFamily="2" charset="0"/>
            </a:endParaRPr>
          </a:p>
        </p:txBody>
      </p:sp>
      <p:sp>
        <p:nvSpPr>
          <p:cNvPr id="6"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a:t>
            </a:r>
            <a:r>
              <a:rPr lang="en-US" sz="2400" dirty="0" smtClean="0">
                <a:latin typeface="Nunito" pitchFamily="2" charset="0"/>
                <a:ea typeface="Calibri"/>
                <a:cs typeface="Times New Roman"/>
              </a:rPr>
              <a:t>Dissemination </a:t>
            </a:r>
            <a:r>
              <a:rPr lang="en-US" sz="2400" dirty="0">
                <a:latin typeface="Nunito" pitchFamily="2" charset="0"/>
                <a:ea typeface="Calibri"/>
                <a:cs typeface="Times New Roman"/>
              </a:rPr>
              <a:t>and exploitation activities</a:t>
            </a:r>
          </a:p>
        </p:txBody>
      </p:sp>
    </p:spTree>
    <p:extLst>
      <p:ext uri="{BB962C8B-B14F-4D97-AF65-F5344CB8AC3E}">
        <p14:creationId xmlns:p14="http://schemas.microsoft.com/office/powerpoint/2010/main" val="297419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sp>
        <p:nvSpPr>
          <p:cNvPr id="7" name="Google Shape;106;p17"/>
          <p:cNvSpPr txBox="1">
            <a:spLocks noGrp="1"/>
          </p:cNvSpPr>
          <p:nvPr>
            <p:ph type="body" idx="4294967295"/>
          </p:nvPr>
        </p:nvSpPr>
        <p:spPr>
          <a:xfrm>
            <a:off x="481898" y="1275606"/>
            <a:ext cx="6870700" cy="2232248"/>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err="1">
                <a:latin typeface="Nunito" pitchFamily="2" charset="0"/>
              </a:rPr>
              <a:t>Organisation</a:t>
            </a:r>
            <a:r>
              <a:rPr lang="en-US" sz="1600" dirty="0">
                <a:latin typeface="Nunito" pitchFamily="2" charset="0"/>
              </a:rPr>
              <a:t> of </a:t>
            </a:r>
            <a:r>
              <a:rPr lang="en-US" sz="1600" b="1" dirty="0" smtClean="0">
                <a:latin typeface="Nunito" pitchFamily="2" charset="0"/>
              </a:rPr>
              <a:t>6 events </a:t>
            </a:r>
            <a:r>
              <a:rPr lang="en-US" sz="1600" dirty="0" smtClean="0">
                <a:latin typeface="Nunito" pitchFamily="2" charset="0"/>
              </a:rPr>
              <a:t>(1 per country, 3 for Portugal) involving at least </a:t>
            </a:r>
            <a:r>
              <a:rPr lang="en-US" sz="1600" b="1" dirty="0" smtClean="0">
                <a:latin typeface="Nunito" pitchFamily="2" charset="0"/>
              </a:rPr>
              <a:t>40 participants </a:t>
            </a:r>
            <a:r>
              <a:rPr lang="en-US" sz="1600" dirty="0" smtClean="0">
                <a:latin typeface="Nunito" pitchFamily="2" charset="0"/>
              </a:rPr>
              <a:t>in each event. </a:t>
            </a:r>
          </a:p>
          <a:p>
            <a:pPr marL="288925" lvl="1" indent="-285750">
              <a:spcBef>
                <a:spcPts val="0"/>
              </a:spcBef>
              <a:buClr>
                <a:schemeClr val="accent1"/>
              </a:buClr>
            </a:pPr>
            <a:r>
              <a:rPr lang="en-US" sz="1600" dirty="0" smtClean="0">
                <a:latin typeface="Nunito" pitchFamily="2" charset="0"/>
              </a:rPr>
              <a:t>The participants should be stakeholders representatives</a:t>
            </a:r>
          </a:p>
          <a:p>
            <a:pPr marL="288925" lvl="1" indent="-285750">
              <a:spcBef>
                <a:spcPts val="0"/>
              </a:spcBef>
              <a:buClr>
                <a:schemeClr val="accent1"/>
              </a:buClr>
            </a:pPr>
            <a:endParaRPr lang="en-US" sz="1600" dirty="0" smtClean="0">
              <a:latin typeface="Nunito" pitchFamily="2" charset="0"/>
            </a:endParaRPr>
          </a:p>
          <a:p>
            <a:pPr marL="622300" lvl="1" indent="-285750">
              <a:spcBef>
                <a:spcPts val="0"/>
              </a:spcBef>
              <a:buNone/>
            </a:pPr>
            <a:r>
              <a:rPr lang="it-IT" sz="1600" i="1" dirty="0">
                <a:solidFill>
                  <a:schemeClr val="tx1"/>
                </a:solidFill>
                <a:latin typeface="Nunito" pitchFamily="2" charset="0"/>
              </a:rPr>
              <a:t>Templates:</a:t>
            </a:r>
          </a:p>
          <a:p>
            <a:pPr marL="622300" lvl="1" indent="-285750">
              <a:spcBef>
                <a:spcPts val="0"/>
              </a:spcBef>
            </a:pPr>
            <a:r>
              <a:rPr lang="fr-FR" sz="1600" i="1" dirty="0" smtClean="0">
                <a:solidFill>
                  <a:schemeClr val="tx1"/>
                </a:solidFill>
                <a:latin typeface="Nunito" pitchFamily="2" charset="0"/>
              </a:rPr>
              <a:t>WP5.F – Description</a:t>
            </a:r>
            <a:endParaRPr lang="fr-FR" sz="1600" i="1" dirty="0">
              <a:solidFill>
                <a:schemeClr val="tx1"/>
              </a:solidFill>
              <a:latin typeface="Nunito" pitchFamily="2" charset="0"/>
            </a:endParaRPr>
          </a:p>
          <a:p>
            <a:pPr marL="622300" lvl="1" indent="-285750">
              <a:spcBef>
                <a:spcPts val="0"/>
              </a:spcBef>
            </a:pPr>
            <a:r>
              <a:rPr lang="fr-FR" sz="1600" i="1" dirty="0" smtClean="0">
                <a:solidFill>
                  <a:schemeClr val="tx1"/>
                </a:solidFill>
                <a:latin typeface="Nunito" pitchFamily="2" charset="0"/>
              </a:rPr>
              <a:t>WP5.G – Programme </a:t>
            </a:r>
            <a:endParaRPr lang="fr-FR" sz="1600" i="1" dirty="0">
              <a:solidFill>
                <a:schemeClr val="tx1"/>
              </a:solidFill>
              <a:latin typeface="Nunito" pitchFamily="2" charset="0"/>
            </a:endParaRPr>
          </a:p>
          <a:p>
            <a:pPr marL="622300" lvl="1" indent="-285750">
              <a:spcBef>
                <a:spcPts val="0"/>
              </a:spcBef>
            </a:pPr>
            <a:r>
              <a:rPr lang="fr-FR" sz="1600" i="1" dirty="0" smtClean="0">
                <a:solidFill>
                  <a:schemeClr val="tx1"/>
                </a:solidFill>
                <a:latin typeface="Nunito" pitchFamily="2" charset="0"/>
              </a:rPr>
              <a:t>WP5.H – List </a:t>
            </a:r>
            <a:r>
              <a:rPr lang="fr-FR" sz="1600" i="1" dirty="0">
                <a:solidFill>
                  <a:schemeClr val="tx1"/>
                </a:solidFill>
                <a:latin typeface="Nunito" pitchFamily="2" charset="0"/>
              </a:rPr>
              <a:t>of Participants </a:t>
            </a: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4 – </a:t>
            </a:r>
            <a:r>
              <a:rPr lang="en-US" sz="2400" dirty="0" err="1">
                <a:latin typeface="Nunito" pitchFamily="2" charset="0"/>
                <a:ea typeface="Calibri"/>
                <a:cs typeface="Times New Roman"/>
              </a:rPr>
              <a:t>Organisation</a:t>
            </a:r>
            <a:r>
              <a:rPr lang="en-US" sz="2400" dirty="0">
                <a:latin typeface="Nunito" pitchFamily="2" charset="0"/>
                <a:ea typeface="Calibri"/>
                <a:cs typeface="Times New Roman"/>
              </a:rPr>
              <a:t> of the Multiplier events</a:t>
            </a:r>
          </a:p>
        </p:txBody>
      </p:sp>
    </p:spTree>
    <p:extLst>
      <p:ext uri="{BB962C8B-B14F-4D97-AF65-F5344CB8AC3E}">
        <p14:creationId xmlns:p14="http://schemas.microsoft.com/office/powerpoint/2010/main" val="194569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sp>
        <p:nvSpPr>
          <p:cNvPr id="7" name="Google Shape;106;p17"/>
          <p:cNvSpPr txBox="1">
            <a:spLocks noGrp="1"/>
          </p:cNvSpPr>
          <p:nvPr>
            <p:ph type="body" idx="4294967295"/>
          </p:nvPr>
        </p:nvSpPr>
        <p:spPr>
          <a:xfrm>
            <a:off x="365596" y="1166813"/>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smtClean="0">
                <a:latin typeface="Nunito" pitchFamily="2" charset="0"/>
              </a:rPr>
              <a:t>Each partner should </a:t>
            </a:r>
            <a:r>
              <a:rPr lang="it-IT" sz="1600" dirty="0" smtClean="0">
                <a:latin typeface="Nunito" pitchFamily="2" charset="0"/>
              </a:rPr>
              <a:t>upload on the project website the description and assessment of the carried out dissemination activities</a:t>
            </a:r>
          </a:p>
          <a:p>
            <a:pPr marL="288925" lvl="1" indent="-285750">
              <a:spcBef>
                <a:spcPts val="0"/>
              </a:spcBef>
              <a:buClr>
                <a:schemeClr val="accent1"/>
              </a:buClr>
            </a:pPr>
            <a:endParaRPr lang="it-IT" sz="1600" dirty="0">
              <a:latin typeface="Nunito" pitchFamily="2" charset="0"/>
            </a:endParaRPr>
          </a:p>
          <a:p>
            <a:pPr marL="263525" lvl="1" indent="0">
              <a:spcBef>
                <a:spcPts val="0"/>
              </a:spcBef>
              <a:buClr>
                <a:schemeClr val="accent1"/>
              </a:buClr>
              <a:buNone/>
            </a:pPr>
            <a:r>
              <a:rPr lang="it-IT" sz="1600" i="1" dirty="0">
                <a:solidFill>
                  <a:schemeClr val="tx1"/>
                </a:solidFill>
              </a:rPr>
              <a:t>The events should be uploaded on the database (WP5.A) available on the project website</a:t>
            </a:r>
            <a:endParaRPr lang="it-IT" sz="1800" dirty="0"/>
          </a:p>
          <a:p>
            <a:pPr marL="3175" lvl="1" indent="0">
              <a:spcBef>
                <a:spcPts val="0"/>
              </a:spcBef>
              <a:buClr>
                <a:schemeClr val="accent1"/>
              </a:buClr>
              <a:buNone/>
            </a:pPr>
            <a:r>
              <a:rPr lang="it-IT" sz="1600" dirty="0" smtClean="0">
                <a:latin typeface="Nunito" pitchFamily="2" charset="0"/>
              </a:rPr>
              <a:t> </a:t>
            </a:r>
            <a:endParaRPr lang="it-IT" sz="1600" dirty="0">
              <a:latin typeface="Nunito" pitchFamily="2" charset="0"/>
            </a:endParaRP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5 – Assessment of the activities</a:t>
            </a:r>
          </a:p>
        </p:txBody>
      </p:sp>
    </p:spTree>
    <p:extLst>
      <p:ext uri="{BB962C8B-B14F-4D97-AF65-F5344CB8AC3E}">
        <p14:creationId xmlns:p14="http://schemas.microsoft.com/office/powerpoint/2010/main" val="78715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
        <p:nvSpPr>
          <p:cNvPr id="7" name="Google Shape;106;p17"/>
          <p:cNvSpPr txBox="1">
            <a:spLocks noGrp="1"/>
          </p:cNvSpPr>
          <p:nvPr>
            <p:ph type="body" idx="4294967295"/>
          </p:nvPr>
        </p:nvSpPr>
        <p:spPr>
          <a:xfrm>
            <a:off x="323528" y="1203598"/>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smtClean="0">
                <a:latin typeface="Nunito" pitchFamily="2" charset="0"/>
              </a:rPr>
              <a:t>Each partner should produce a </a:t>
            </a:r>
            <a:r>
              <a:rPr lang="en-US" sz="1400" b="1" dirty="0" smtClean="0">
                <a:latin typeface="Nunito" pitchFamily="2" charset="0"/>
              </a:rPr>
              <a:t>Sustainability Report</a:t>
            </a:r>
            <a:endParaRPr lang="en-US" sz="1400" dirty="0" smtClean="0">
              <a:latin typeface="Nunito" pitchFamily="2" charset="0"/>
            </a:endParaRPr>
          </a:p>
          <a:p>
            <a:pPr marL="622300" lvl="1" indent="-285750">
              <a:spcBef>
                <a:spcPts val="0"/>
              </a:spcBef>
              <a:buNone/>
            </a:pPr>
            <a:r>
              <a:rPr lang="it-IT" sz="1400" i="1" dirty="0" smtClean="0">
                <a:solidFill>
                  <a:schemeClr val="tx1"/>
                </a:solidFill>
                <a:latin typeface="Nunito" pitchFamily="2" charset="0"/>
              </a:rPr>
              <a:t>Templates</a:t>
            </a:r>
            <a:r>
              <a:rPr lang="it-IT" sz="1400" i="1" dirty="0">
                <a:solidFill>
                  <a:schemeClr val="tx1"/>
                </a:solidFill>
                <a:latin typeface="Nunito" pitchFamily="2" charset="0"/>
              </a:rPr>
              <a:t>:</a:t>
            </a:r>
          </a:p>
          <a:p>
            <a:pPr marL="622300" lvl="1" indent="-285750">
              <a:spcBef>
                <a:spcPts val="0"/>
              </a:spcBef>
            </a:pPr>
            <a:r>
              <a:rPr lang="en-US" sz="1400" i="1" dirty="0">
                <a:solidFill>
                  <a:schemeClr val="tx1"/>
                </a:solidFill>
                <a:latin typeface="Nunito" pitchFamily="2" charset="0"/>
              </a:rPr>
              <a:t>WP5.I – Best Practice Dissemination Report</a:t>
            </a:r>
          </a:p>
          <a:p>
            <a:pPr marL="622300" lvl="1" indent="-285750">
              <a:spcBef>
                <a:spcPts val="0"/>
              </a:spcBef>
            </a:pPr>
            <a:r>
              <a:rPr lang="en-US" sz="1400" i="1" dirty="0">
                <a:solidFill>
                  <a:schemeClr val="tx1"/>
                </a:solidFill>
                <a:latin typeface="Nunito" pitchFamily="2" charset="0"/>
              </a:rPr>
              <a:t>WP5.L – Sustainability Report</a:t>
            </a:r>
          </a:p>
          <a:p>
            <a:pPr marL="3175" lvl="1" indent="0">
              <a:spcBef>
                <a:spcPts val="0"/>
              </a:spcBef>
              <a:buClr>
                <a:schemeClr val="accent1"/>
              </a:buClr>
              <a:buNone/>
            </a:pPr>
            <a:endParaRPr lang="it-IT" sz="1400" dirty="0" smtClean="0">
              <a:latin typeface="Nunito" pitchFamily="2" charset="0"/>
            </a:endParaRPr>
          </a:p>
          <a:p>
            <a:pPr marL="288925" lvl="1" indent="-285750">
              <a:spcBef>
                <a:spcPts val="0"/>
              </a:spcBef>
              <a:buClr>
                <a:schemeClr val="accent1"/>
              </a:buClr>
            </a:pPr>
            <a:r>
              <a:rPr lang="en-US" sz="1400" dirty="0">
                <a:latin typeface="Nunito" pitchFamily="2" charset="0"/>
              </a:rPr>
              <a:t>Pixel should produce the </a:t>
            </a:r>
            <a:r>
              <a:rPr lang="en-US" sz="1400" b="1" dirty="0">
                <a:latin typeface="Nunito" pitchFamily="2" charset="0"/>
              </a:rPr>
              <a:t>Transnational Valorization and Sustainability Report</a:t>
            </a:r>
            <a:endParaRPr lang="it-IT" sz="1400" dirty="0">
              <a:latin typeface="Nunito" pitchFamily="2" charset="0"/>
            </a:endParaRP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6 – Evaluation and Reporting</a:t>
            </a:r>
          </a:p>
        </p:txBody>
      </p:sp>
    </p:spTree>
    <p:extLst>
      <p:ext uri="{BB962C8B-B14F-4D97-AF65-F5344CB8AC3E}">
        <p14:creationId xmlns:p14="http://schemas.microsoft.com/office/powerpoint/2010/main" val="3498611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32392"/>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5" name="Google Shape;105;p17"/>
          <p:cNvSpPr txBox="1">
            <a:spLocks/>
          </p:cNvSpPr>
          <p:nvPr/>
        </p:nvSpPr>
        <p:spPr>
          <a:xfrm>
            <a:off x="481898"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2366199153"/>
              </p:ext>
            </p:extLst>
          </p:nvPr>
        </p:nvGraphicFramePr>
        <p:xfrm>
          <a:off x="539552" y="1059582"/>
          <a:ext cx="7812000" cy="3007360"/>
        </p:xfrm>
        <a:graphic>
          <a:graphicData uri="http://schemas.openxmlformats.org/drawingml/2006/table">
            <a:tbl>
              <a:tblPr firstRow="1" bandRow="1">
                <a:tableStyleId>{69012ECD-51FC-41F1-AA8D-1B2483CD663E}</a:tableStyleId>
              </a:tblPr>
              <a:tblGrid>
                <a:gridCol w="3744416"/>
                <a:gridCol w="3168352"/>
                <a:gridCol w="899232"/>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smtClean="0">
                          <a:solidFill>
                            <a:schemeClr val="dk1"/>
                          </a:solidFill>
                          <a:latin typeface="Nunito" pitchFamily="2" charset="0"/>
                          <a:ea typeface="Amiko"/>
                          <a:cs typeface="Amiko"/>
                          <a:sym typeface="Arial"/>
                        </a:rPr>
                        <a:t>Development of project logo</a:t>
                      </a:r>
                      <a:endParaRPr lang="it-IT" sz="1100" b="0" i="0" u="none" strike="noStrike" cap="none" dirty="0">
                        <a:solidFill>
                          <a:schemeClr val="dk1"/>
                        </a:solidFill>
                        <a:latin typeface="Nunito" pitchFamily="2" charset="0"/>
                        <a:ea typeface="Amiko"/>
                        <a:cs typeface="Amiko"/>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30 November 2022</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1" i="0" u="none" strike="noStrike" cap="none" baseline="0" dirty="0">
                        <a:solidFill>
                          <a:srgbClr val="00B050"/>
                        </a:solidFill>
                        <a:latin typeface="Nunito" pitchFamily="2" charset="0"/>
                        <a:ea typeface="+mn-ea"/>
                        <a:cs typeface="+mn-cs"/>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smtClean="0">
                          <a:solidFill>
                            <a:schemeClr val="dk1"/>
                          </a:solidFill>
                          <a:latin typeface="Nunito" pitchFamily="2" charset="0"/>
                          <a:ea typeface="Amiko"/>
                          <a:cs typeface="Amiko"/>
                          <a:sym typeface="Arial"/>
                        </a:rPr>
                        <a:t>Development of project brochure</a:t>
                      </a:r>
                      <a:endParaRPr lang="it-IT" sz="1100" b="0" i="0" u="none" strike="noStrike" cap="none" dirty="0">
                        <a:solidFill>
                          <a:schemeClr val="dk1"/>
                        </a:solidFill>
                        <a:latin typeface="Nunito" pitchFamily="2" charset="0"/>
                        <a:ea typeface="Amiko"/>
                        <a:cs typeface="Amiko"/>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15 January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aseline="0" dirty="0" smtClean="0">
                          <a:latin typeface="Nunito" pitchFamily="2" charset="0"/>
                        </a:rPr>
                        <a:t>Post of a link to the project portal on each one of the partners’ organizations websites</a:t>
                      </a: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15 January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dirty="0">
                        <a:latin typeface="Nunito" pitchFamily="2" charset="0"/>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mn-cs"/>
                          <a:sym typeface="Arial"/>
                        </a:rPr>
                        <a:t>Translation of project brochure in the national language</a:t>
                      </a:r>
                      <a:endParaRPr lang="en-US" sz="1100" b="0" i="0" u="none" strike="noStrike" cap="none" baseline="0" dirty="0">
                        <a:solidFill>
                          <a:schemeClr val="tx1"/>
                        </a:solidFill>
                        <a:latin typeface="Nunito" pitchFamily="2" charset="0"/>
                        <a:ea typeface="+mn-ea"/>
                        <a:cs typeface="+mn-cs"/>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15 February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0" i="0" u="none" strike="noStrike" cap="none" baseline="0" dirty="0" smtClean="0">
                          <a:solidFill>
                            <a:schemeClr val="tx1"/>
                          </a:solidFill>
                          <a:latin typeface="Nunito" pitchFamily="2" charset="0"/>
                          <a:ea typeface="+mn-ea"/>
                          <a:cs typeface="+mn-cs"/>
                          <a:sym typeface="Arial"/>
                        </a:rPr>
                        <a:t>Organization of 1 dissemination event on the project every month and uploading the information on the project web site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2023</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2024</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2025</a:t>
                      </a: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bl>
          </a:graphicData>
        </a:graphic>
      </p:graphicFrame>
    </p:spTree>
    <p:extLst>
      <p:ext uri="{BB962C8B-B14F-4D97-AF65-F5344CB8AC3E}">
        <p14:creationId xmlns:p14="http://schemas.microsoft.com/office/powerpoint/2010/main" val="118166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568188806"/>
              </p:ext>
            </p:extLst>
          </p:nvPr>
        </p:nvGraphicFramePr>
        <p:xfrm>
          <a:off x="539552" y="1275606"/>
          <a:ext cx="7812000" cy="3083560"/>
        </p:xfrm>
        <a:graphic>
          <a:graphicData uri="http://schemas.openxmlformats.org/drawingml/2006/table">
            <a:tbl>
              <a:tblPr firstRow="1" bandRow="1">
                <a:tableStyleId>{69012ECD-51FC-41F1-AA8D-1B2483CD663E}</a:tableStyleId>
              </a:tblPr>
              <a:tblGrid>
                <a:gridCol w="5184576"/>
                <a:gridCol w="1511424"/>
                <a:gridCol w="1116000"/>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Involvement as associated partners of at least 3 organizations operating in the field of the project.</a:t>
                      </a:r>
                    </a:p>
                  </a:txBody>
                  <a:tcPr/>
                </a:tc>
                <a:tc>
                  <a:txBody>
                    <a:bodyPr/>
                    <a:lstStyle/>
                    <a:p>
                      <a:r>
                        <a:rPr lang="it-IT" sz="1100" b="0" i="0" u="none" strike="noStrike" cap="none" baseline="0" dirty="0" smtClean="0">
                          <a:solidFill>
                            <a:srgbClr val="FF0000"/>
                          </a:solidFill>
                          <a:latin typeface="Nunito" pitchFamily="2" charset="0"/>
                          <a:ea typeface="+mn-ea"/>
                          <a:cs typeface="+mn-cs"/>
                          <a:sym typeface="Arial"/>
                        </a:rPr>
                        <a:t>Progress Report</a:t>
                      </a:r>
                      <a:endParaRPr lang="it-IT" sz="1100" b="0" i="0" u="none" strike="noStrike" cap="none" baseline="0" dirty="0">
                        <a:solidFill>
                          <a:srgbClr val="FF0000"/>
                        </a:solidFill>
                        <a:latin typeface="Nunito" pitchFamily="2" charset="0"/>
                        <a:ea typeface="+mn-ea"/>
                        <a:cs typeface="+mn-cs"/>
                        <a:sym typeface="Arial"/>
                      </a:endParaRP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0" i="0" u="none" strike="noStrike" cap="none" baseline="0" dirty="0" smtClean="0">
                          <a:solidFill>
                            <a:schemeClr val="tx1"/>
                          </a:solidFill>
                          <a:latin typeface="Nunito" pitchFamily="2" charset="0"/>
                          <a:ea typeface="+mn-ea"/>
                          <a:cs typeface="+mn-cs"/>
                          <a:sym typeface="Arial"/>
                        </a:rPr>
                        <a:t>Publication of at least 3 among exchange links, articles or web articles</a:t>
                      </a:r>
                    </a:p>
                  </a:txBody>
                  <a:tcPr/>
                </a:tc>
                <a:tc>
                  <a:txBody>
                    <a:bodyPr/>
                    <a:lstStyle/>
                    <a:p>
                      <a:r>
                        <a:rPr lang="it-IT" sz="1100" b="0" i="0" u="none" strike="noStrike" cap="none" baseline="0" dirty="0" smtClean="0">
                          <a:solidFill>
                            <a:srgbClr val="FF0000"/>
                          </a:solidFill>
                          <a:latin typeface="Nunito" pitchFamily="2" charset="0"/>
                          <a:ea typeface="+mn-ea"/>
                          <a:cs typeface="+mn-cs"/>
                          <a:sym typeface="Arial"/>
                        </a:rPr>
                        <a:t>Progress Report</a:t>
                      </a:r>
                      <a:endParaRPr lang="it-IT" sz="1100" b="0" i="0" u="none" strike="noStrike" cap="none" baseline="0" dirty="0">
                        <a:solidFill>
                          <a:srgbClr val="FF0000"/>
                        </a:solidFill>
                        <a:latin typeface="Nunito" pitchFamily="2" charset="0"/>
                        <a:ea typeface="+mn-ea"/>
                        <a:cs typeface="+mn-cs"/>
                        <a:sym typeface="Arial"/>
                      </a:endParaRP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Involvement as associated partners of at least 6 organizations operating in the field of the project.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0" i="0" u="none" strike="noStrike" cap="none" baseline="0" dirty="0" smtClean="0">
                          <a:solidFill>
                            <a:schemeClr val="tx1"/>
                          </a:solidFill>
                          <a:latin typeface="Nunito" pitchFamily="2" charset="0"/>
                          <a:ea typeface="+mn-ea"/>
                          <a:cs typeface="+mn-cs"/>
                          <a:sym typeface="Arial"/>
                        </a:rPr>
                        <a:t>Publication of at least 7 among exchange links, articles or web articles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bl>
          </a:graphicData>
        </a:graphic>
      </p:graphicFrame>
    </p:spTree>
    <p:extLst>
      <p:ext uri="{BB962C8B-B14F-4D97-AF65-F5344CB8AC3E}">
        <p14:creationId xmlns:p14="http://schemas.microsoft.com/office/powerpoint/2010/main" val="112864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39</a:t>
            </a:fld>
            <a:endParaRPr dirty="0"/>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1164567681"/>
              </p:ext>
            </p:extLst>
          </p:nvPr>
        </p:nvGraphicFramePr>
        <p:xfrm>
          <a:off x="539552" y="1275606"/>
          <a:ext cx="7812000" cy="1986280"/>
        </p:xfrm>
        <a:graphic>
          <a:graphicData uri="http://schemas.openxmlformats.org/drawingml/2006/table">
            <a:tbl>
              <a:tblPr firstRow="1" bandRow="1">
                <a:tableStyleId>{69012ECD-51FC-41F1-AA8D-1B2483CD663E}</a:tableStyleId>
              </a:tblPr>
              <a:tblGrid>
                <a:gridCol w="5184576"/>
                <a:gridCol w="1511424"/>
                <a:gridCol w="1116000"/>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Sending of the document related to the organized Events with 40 participants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aseline="0" dirty="0" smtClean="0">
                          <a:latin typeface="Nunito" pitchFamily="2" charset="0"/>
                        </a:rPr>
                        <a:t>Sending of the Sustainability Report</a:t>
                      </a:r>
                    </a:p>
                    <a:p>
                      <a:r>
                        <a:rPr lang="en-US" sz="1100" baseline="0" dirty="0" smtClean="0">
                          <a:latin typeface="Nunito" pitchFamily="2" charset="0"/>
                        </a:rPr>
                        <a:t>Sending of the Best Practice Dissemination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r h="370840">
                <a:tc>
                  <a:txBody>
                    <a:bodyPr/>
                    <a:lstStyle/>
                    <a:p>
                      <a:pPr marR="0" algn="l" rtl="0">
                        <a:lnSpc>
                          <a:spcPct val="100000"/>
                        </a:lnSpc>
                        <a:spcBef>
                          <a:spcPts val="0"/>
                        </a:spcBef>
                        <a:spcAft>
                          <a:spcPts val="0"/>
                        </a:spcAft>
                        <a:buClr>
                          <a:srgbClr val="000000"/>
                        </a:buClr>
                        <a:buFont typeface="Arial"/>
                      </a:pPr>
                      <a:r>
                        <a:rPr lang="it-IT" sz="1100" b="1" i="0" u="none" strike="noStrike" cap="none" dirty="0" smtClean="0">
                          <a:solidFill>
                            <a:srgbClr val="00B050"/>
                          </a:solidFill>
                          <a:latin typeface="Nunito" pitchFamily="2" charset="0"/>
                          <a:ea typeface="+mn-ea"/>
                          <a:cs typeface="Hind" panose="020B0604020202020204" charset="0"/>
                          <a:sym typeface="Arial"/>
                        </a:rPr>
                        <a:t>Pixel (IT)</a:t>
                      </a:r>
                    </a:p>
                    <a:p>
                      <a:r>
                        <a:rPr lang="en-US" sz="1100" baseline="0" dirty="0" smtClean="0">
                          <a:latin typeface="Nunito" pitchFamily="2" charset="0"/>
                        </a:rPr>
                        <a:t>Production of the transnational Valorization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30 November 2025</a:t>
                      </a:r>
                    </a:p>
                  </a:txBody>
                  <a:tcPr/>
                </a:tc>
                <a:tc>
                  <a:txBody>
                    <a:bodyPr/>
                    <a:lstStyle/>
                    <a:p>
                      <a:endParaRPr lang="it-IT" dirty="0">
                        <a:latin typeface="Nunito" pitchFamily="2" charset="0"/>
                      </a:endParaRPr>
                    </a:p>
                  </a:txBody>
                  <a:tcPr/>
                </a:tc>
              </a:tr>
            </a:tbl>
          </a:graphicData>
        </a:graphic>
      </p:graphicFrame>
    </p:spTree>
    <p:extLst>
      <p:ext uri="{BB962C8B-B14F-4D97-AF65-F5344CB8AC3E}">
        <p14:creationId xmlns:p14="http://schemas.microsoft.com/office/powerpoint/2010/main" val="19372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Objectives</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smtClean="0"/>
              <a:t>Create </a:t>
            </a:r>
            <a:r>
              <a:rPr lang="en-US" sz="1200" dirty="0"/>
              <a:t>a </a:t>
            </a:r>
            <a:r>
              <a:rPr lang="en-US" sz="1200" b="1" dirty="0"/>
              <a:t>more effective and transparent communication pattern </a:t>
            </a:r>
            <a:r>
              <a:rPr lang="en-US" sz="1200" dirty="0"/>
              <a:t>among childhood education and care systems and </a:t>
            </a:r>
            <a:r>
              <a:rPr lang="en-US" sz="1200" dirty="0" smtClean="0"/>
              <a:t>families.</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smtClean="0"/>
              <a:t>Provide childhood </a:t>
            </a:r>
            <a:r>
              <a:rPr lang="en-US" sz="1200" dirty="0"/>
              <a:t>educators and kindergarten teachers with:</a:t>
            </a:r>
          </a:p>
          <a:p>
            <a:pPr marL="171450" indent="-171450">
              <a:spcBef>
                <a:spcPts val="1000"/>
              </a:spcBef>
              <a:buClr>
                <a:schemeClr val="dk1"/>
              </a:buClr>
              <a:buSzPct val="130000"/>
              <a:buFont typeface="Arial" panose="020B0604020202020204" pitchFamily="34" charset="0"/>
              <a:buChar char="•"/>
            </a:pPr>
            <a:r>
              <a:rPr lang="en-US" sz="1200" b="1" dirty="0" smtClean="0"/>
              <a:t>Pedagogical </a:t>
            </a:r>
            <a:r>
              <a:rPr lang="en-US" sz="1200" b="1" dirty="0"/>
              <a:t>and methodological approaches </a:t>
            </a:r>
            <a:r>
              <a:rPr lang="en-US" sz="1200" dirty="0"/>
              <a:t>to improve their evaluation and documentation skills integrating children and families in the process.</a:t>
            </a:r>
          </a:p>
          <a:p>
            <a:pPr marL="171450" indent="-171450">
              <a:spcBef>
                <a:spcPts val="1000"/>
              </a:spcBef>
              <a:buClr>
                <a:schemeClr val="dk1"/>
              </a:buClr>
              <a:buSzPct val="130000"/>
              <a:buFont typeface="Arial" panose="020B0604020202020204" pitchFamily="34" charset="0"/>
              <a:buChar char="•"/>
            </a:pPr>
            <a:r>
              <a:rPr lang="en-US" sz="1200" dirty="0" smtClean="0"/>
              <a:t>The </a:t>
            </a:r>
            <a:r>
              <a:rPr lang="en-US" sz="1200" b="1" dirty="0"/>
              <a:t>skills to develop digital portfolios </a:t>
            </a:r>
            <a:r>
              <a:rPr lang="en-US" sz="1200" dirty="0"/>
              <a:t>to document and assess the children's learning and performance.</a:t>
            </a:r>
          </a:p>
          <a:p>
            <a:pPr marL="171450" indent="-171450">
              <a:spcBef>
                <a:spcPts val="1000"/>
              </a:spcBef>
              <a:buClr>
                <a:schemeClr val="dk1"/>
              </a:buClr>
              <a:buSzPct val="130000"/>
              <a:buFont typeface="Arial" panose="020B0604020202020204" pitchFamily="34" charset="0"/>
              <a:buChar char="•"/>
            </a:pPr>
            <a:r>
              <a:rPr lang="en-US" sz="1200" dirty="0" smtClean="0"/>
              <a:t>A </a:t>
            </a:r>
            <a:r>
              <a:rPr lang="en-US" sz="1200" b="1" dirty="0"/>
              <a:t>Digital Portfolio Management System </a:t>
            </a:r>
            <a:r>
              <a:rPr lang="en-US" sz="1200" dirty="0"/>
              <a:t>(DPMS) that will be made accessible through the EYDP project internet portal as a web-based application.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324477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8"/>
        <p:cNvGrpSpPr/>
        <p:nvPr/>
      </p:nvGrpSpPr>
      <p:grpSpPr>
        <a:xfrm>
          <a:off x="0" y="0"/>
          <a:ext cx="0" cy="0"/>
          <a:chOff x="0" y="0"/>
          <a:chExt cx="0" cy="0"/>
        </a:xfrm>
      </p:grpSpPr>
      <p:sp>
        <p:nvSpPr>
          <p:cNvPr id="1039" name="Google Shape;1039;p3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1040" name="Google Shape;1040;p37"/>
          <p:cNvSpPr txBox="1">
            <a:spLocks noGrp="1"/>
          </p:cNvSpPr>
          <p:nvPr>
            <p:ph type="ctrTitle" idx="4294967295"/>
          </p:nvPr>
        </p:nvSpPr>
        <p:spPr>
          <a:xfrm>
            <a:off x="1277675" y="1215400"/>
            <a:ext cx="6593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dirty="0"/>
              <a:t>Thanks!</a:t>
            </a:r>
            <a:endParaRPr sz="9600" dirty="0"/>
          </a:p>
        </p:txBody>
      </p:sp>
      <p:sp>
        <p:nvSpPr>
          <p:cNvPr id="1041" name="Google Shape;1041;p37"/>
          <p:cNvSpPr txBox="1">
            <a:spLocks noGrp="1"/>
          </p:cNvSpPr>
          <p:nvPr>
            <p:ph type="subTitle" idx="4294967295"/>
          </p:nvPr>
        </p:nvSpPr>
        <p:spPr>
          <a:xfrm>
            <a:off x="1277675" y="3207113"/>
            <a:ext cx="6593700" cy="87680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800" dirty="0">
                <a:solidFill>
                  <a:srgbClr val="00B050"/>
                </a:solidFill>
                <a:latin typeface="Mali"/>
                <a:ea typeface="Mali"/>
                <a:cs typeface="Mali"/>
              </a:rPr>
              <a:t>Any questions?</a:t>
            </a:r>
            <a:endParaRPr sz="4800" dirty="0">
              <a:solidFill>
                <a:srgbClr val="00B050"/>
              </a:solidFill>
              <a:latin typeface="Mali"/>
              <a:ea typeface="Mali"/>
              <a:cs typeface="Mal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4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Target Groups</a:t>
            </a:r>
            <a:endParaRPr dirty="0"/>
          </a:p>
        </p:txBody>
      </p:sp>
      <p:sp>
        <p:nvSpPr>
          <p:cNvPr id="1222" name="Google Shape;1222;p4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 name="Group 1"/>
          <p:cNvGrpSpPr/>
          <p:nvPr/>
        </p:nvGrpSpPr>
        <p:grpSpPr>
          <a:xfrm>
            <a:off x="755576" y="1528537"/>
            <a:ext cx="7056340" cy="2843413"/>
            <a:chOff x="755576" y="1528537"/>
            <a:chExt cx="7056340" cy="2843413"/>
          </a:xfrm>
        </p:grpSpPr>
        <p:sp>
          <p:nvSpPr>
            <p:cNvPr id="1224" name="Google Shape;1224;p47"/>
            <p:cNvSpPr txBox="1"/>
            <p:nvPr/>
          </p:nvSpPr>
          <p:spPr>
            <a:xfrm>
              <a:off x="860325" y="3637850"/>
              <a:ext cx="1489200" cy="734100"/>
            </a:xfrm>
            <a:prstGeom prst="rect">
              <a:avLst/>
            </a:prstGeom>
            <a:noFill/>
            <a:ln>
              <a:noFill/>
            </a:ln>
          </p:spPr>
          <p:txBody>
            <a:bodyPr spcFirstLastPara="1" wrap="square" lIns="0" tIns="0" rIns="0" bIns="0" anchor="t" anchorCtr="0">
              <a:noAutofit/>
            </a:bodyPr>
            <a:lstStyle/>
            <a:p>
              <a:pPr lvl="0" algn="ctr"/>
              <a:r>
                <a:rPr lang="en-US" sz="1200" b="1" dirty="0" smtClean="0">
                  <a:solidFill>
                    <a:schemeClr val="dk1"/>
                  </a:solidFill>
                  <a:latin typeface="Nunito"/>
                  <a:ea typeface="Nunito"/>
                  <a:cs typeface="Nunito"/>
                  <a:sym typeface="Nunito"/>
                </a:rPr>
                <a:t>Kindergarten </a:t>
              </a:r>
              <a:r>
                <a:rPr lang="en-US" sz="1200" b="1" dirty="0">
                  <a:solidFill>
                    <a:schemeClr val="dk1"/>
                  </a:solidFill>
                  <a:latin typeface="Nunito"/>
                  <a:ea typeface="Nunito"/>
                  <a:cs typeface="Nunito"/>
                  <a:sym typeface="Nunito"/>
                </a:rPr>
                <a:t>teachers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sp>
          <p:nvSpPr>
            <p:cNvPr id="1226" name="Google Shape;1226;p47"/>
            <p:cNvSpPr txBox="1"/>
            <p:nvPr/>
          </p:nvSpPr>
          <p:spPr>
            <a:xfrm>
              <a:off x="3491880" y="3637850"/>
              <a:ext cx="1489200" cy="734100"/>
            </a:xfrm>
            <a:prstGeom prst="rect">
              <a:avLst/>
            </a:prstGeom>
            <a:noFill/>
            <a:ln>
              <a:noFill/>
            </a:ln>
          </p:spPr>
          <p:txBody>
            <a:bodyPr spcFirstLastPara="1" wrap="square" lIns="0" tIns="0" rIns="0" bIns="0" anchor="t" anchorCtr="0">
              <a:noAutofit/>
            </a:bodyPr>
            <a:lstStyle/>
            <a:p>
              <a:pPr lvl="0" algn="ctr"/>
              <a:r>
                <a:rPr lang="en-US" sz="1200" b="1" dirty="0" smtClean="0">
                  <a:solidFill>
                    <a:schemeClr val="dk1"/>
                  </a:solidFill>
                  <a:latin typeface="Nunito"/>
                  <a:ea typeface="Nunito"/>
                  <a:cs typeface="Nunito"/>
                  <a:sym typeface="Nunito"/>
                </a:rPr>
                <a:t>Early </a:t>
              </a:r>
              <a:r>
                <a:rPr lang="en-US" sz="1200" b="1" dirty="0">
                  <a:solidFill>
                    <a:schemeClr val="dk1"/>
                  </a:solidFill>
                  <a:latin typeface="Nunito"/>
                  <a:ea typeface="Nunito"/>
                  <a:cs typeface="Nunito"/>
                  <a:sym typeface="Nunito"/>
                </a:rPr>
                <a:t>childhood educators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528537"/>
              <a:ext cx="1971130" cy="19711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528537"/>
              <a:ext cx="1971130" cy="19711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786" y="1528537"/>
              <a:ext cx="1971130" cy="1971130"/>
            </a:xfrm>
            <a:prstGeom prst="rect">
              <a:avLst/>
            </a:prstGeom>
          </p:spPr>
        </p:pic>
        <p:sp>
          <p:nvSpPr>
            <p:cNvPr id="6" name="Rectangle 5"/>
            <p:cNvSpPr/>
            <p:nvPr/>
          </p:nvSpPr>
          <p:spPr>
            <a:xfrm>
              <a:off x="6085305" y="3641190"/>
              <a:ext cx="1482089" cy="461665"/>
            </a:xfrm>
            <a:prstGeom prst="rect">
              <a:avLst/>
            </a:prstGeom>
          </p:spPr>
          <p:txBody>
            <a:bodyPr wrap="square">
              <a:spAutoFit/>
            </a:bodyPr>
            <a:lstStyle/>
            <a:p>
              <a:pPr lvl="0" algn="ctr"/>
              <a:r>
                <a:rPr lang="en-US" sz="1200" b="1" dirty="0">
                  <a:solidFill>
                    <a:schemeClr val="dk1"/>
                  </a:solidFill>
                  <a:latin typeface="Nunito"/>
                  <a:ea typeface="Nunito"/>
                  <a:cs typeface="Nunito"/>
                  <a:sym typeface="Nunito"/>
                </a:rPr>
                <a:t>Kindergarten managerial staff</a:t>
              </a:r>
            </a:p>
          </p:txBody>
        </p:sp>
      </p:grpSp>
    </p:spTree>
    <p:extLst>
      <p:ext uri="{BB962C8B-B14F-4D97-AF65-F5344CB8AC3E}">
        <p14:creationId xmlns:p14="http://schemas.microsoft.com/office/powerpoint/2010/main" val="271819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Results</a:t>
            </a:r>
            <a:endParaRPr dirty="0"/>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4" name="Group 3"/>
          <p:cNvGrpSpPr/>
          <p:nvPr/>
        </p:nvGrpSpPr>
        <p:grpSpPr>
          <a:xfrm>
            <a:off x="510560" y="1491630"/>
            <a:ext cx="3352208" cy="1189315"/>
            <a:chOff x="510560" y="1511440"/>
            <a:chExt cx="3352208" cy="1189315"/>
          </a:xfrm>
        </p:grpSpPr>
        <p:sp>
          <p:nvSpPr>
            <p:cNvPr id="946" name="Google Shape;946;p31"/>
            <p:cNvSpPr/>
            <p:nvPr/>
          </p:nvSpPr>
          <p:spPr>
            <a:xfrm rot="5436252">
              <a:off x="1876984" y="145016"/>
              <a:ext cx="619359" cy="3352208"/>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947" name="Google Shape;947;p31"/>
            <p:cNvSpPr/>
            <p:nvPr/>
          </p:nvSpPr>
          <p:spPr>
            <a:xfrm>
              <a:off x="631509" y="1560043"/>
              <a:ext cx="503734" cy="507649"/>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dk2"/>
                  </a:solidFill>
                  <a:latin typeface="Nunito"/>
                  <a:ea typeface="Nunito"/>
                  <a:cs typeface="Nunito"/>
                  <a:sym typeface="Nunito"/>
                </a:rPr>
                <a:t>1</a:t>
              </a:r>
              <a:endParaRPr b="1" dirty="0">
                <a:solidFill>
                  <a:schemeClr val="dk2"/>
                </a:solidFill>
                <a:latin typeface="Nunito"/>
                <a:ea typeface="Nunito"/>
                <a:cs typeface="Nunito"/>
                <a:sym typeface="Nunito"/>
              </a:endParaRPr>
            </a:p>
          </p:txBody>
        </p:sp>
        <p:sp>
          <p:nvSpPr>
            <p:cNvPr id="948" name="Google Shape;948;p31"/>
            <p:cNvSpPr txBox="1"/>
            <p:nvPr/>
          </p:nvSpPr>
          <p:spPr>
            <a:xfrm rot="36252">
              <a:off x="1051897" y="1611282"/>
              <a:ext cx="2571929"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Handbook for Children Documentation and Assessment</a:t>
              </a:r>
              <a:endParaRPr sz="800" b="1" dirty="0">
                <a:solidFill>
                  <a:schemeClr val="lt1"/>
                </a:solidFill>
                <a:latin typeface="Nunito"/>
                <a:ea typeface="Nunito"/>
                <a:cs typeface="Nunito"/>
                <a:sym typeface="Nunito"/>
              </a:endParaRPr>
            </a:p>
          </p:txBody>
        </p:sp>
        <p:sp>
          <p:nvSpPr>
            <p:cNvPr id="949" name="Google Shape;949;p31"/>
            <p:cNvSpPr txBox="1"/>
            <p:nvPr/>
          </p:nvSpPr>
          <p:spPr>
            <a:xfrm rot="36252">
              <a:off x="1138125" y="2141274"/>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a:solidFill>
                    <a:schemeClr val="dk1"/>
                  </a:solidFill>
                  <a:latin typeface="Nunito"/>
                  <a:ea typeface="Nunito"/>
                  <a:cs typeface="Nunito"/>
                  <a:sym typeface="Nunito"/>
                </a:rPr>
                <a:t>to support the professional development of childhood educators and kindergarten teachers </a:t>
              </a:r>
              <a:endParaRPr sz="1000" b="1" dirty="0">
                <a:solidFill>
                  <a:schemeClr val="dk1"/>
                </a:solidFill>
                <a:latin typeface="Nunito"/>
                <a:ea typeface="Nunito"/>
                <a:cs typeface="Nunito"/>
                <a:sym typeface="Nunito"/>
              </a:endParaRPr>
            </a:p>
          </p:txBody>
        </p:sp>
      </p:grpSp>
      <p:grpSp>
        <p:nvGrpSpPr>
          <p:cNvPr id="3" name="Group 2"/>
          <p:cNvGrpSpPr/>
          <p:nvPr/>
        </p:nvGrpSpPr>
        <p:grpSpPr>
          <a:xfrm>
            <a:off x="4355976" y="1493783"/>
            <a:ext cx="3352208" cy="1188490"/>
            <a:chOff x="-648602" y="3510848"/>
            <a:chExt cx="3352208" cy="1188490"/>
          </a:xfrm>
        </p:grpSpPr>
        <p:sp>
          <p:nvSpPr>
            <p:cNvPr id="951" name="Google Shape;951;p31"/>
            <p:cNvSpPr/>
            <p:nvPr/>
          </p:nvSpPr>
          <p:spPr>
            <a:xfrm rot="5419338">
              <a:off x="717822" y="2144424"/>
              <a:ext cx="619359" cy="335220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a:ea typeface="Nunito"/>
                <a:cs typeface="Nunito"/>
                <a:sym typeface="Nunito"/>
              </a:endParaRPr>
            </a:p>
          </p:txBody>
        </p:sp>
        <p:sp>
          <p:nvSpPr>
            <p:cNvPr id="952" name="Google Shape;952;p31"/>
            <p:cNvSpPr/>
            <p:nvPr/>
          </p:nvSpPr>
          <p:spPr>
            <a:xfrm>
              <a:off x="-527741" y="3600039"/>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2"/>
                  </a:solidFill>
                  <a:latin typeface="Nunito"/>
                  <a:ea typeface="Nunito"/>
                  <a:cs typeface="Nunito"/>
                  <a:sym typeface="Nunito"/>
                </a:rPr>
                <a:t>2</a:t>
              </a:r>
              <a:endParaRPr sz="1200" b="1" dirty="0">
                <a:solidFill>
                  <a:schemeClr val="lt2"/>
                </a:solidFill>
                <a:latin typeface="Nunito"/>
                <a:ea typeface="Nunito"/>
                <a:cs typeface="Nunito"/>
                <a:sym typeface="Nunito"/>
              </a:endParaRPr>
            </a:p>
          </p:txBody>
        </p:sp>
        <p:sp>
          <p:nvSpPr>
            <p:cNvPr id="953" name="Google Shape;953;p31"/>
            <p:cNvSpPr txBox="1"/>
            <p:nvPr/>
          </p:nvSpPr>
          <p:spPr>
            <a:xfrm rot="19338">
              <a:off x="-107810" y="3609365"/>
              <a:ext cx="2573333"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Online Training Package</a:t>
              </a:r>
              <a:endParaRPr sz="800" b="1" dirty="0">
                <a:solidFill>
                  <a:schemeClr val="lt1"/>
                </a:solidFill>
                <a:latin typeface="Nunito"/>
                <a:ea typeface="Nunito"/>
                <a:cs typeface="Nunito"/>
                <a:sym typeface="Nunito"/>
              </a:endParaRPr>
            </a:p>
          </p:txBody>
        </p:sp>
        <p:sp>
          <p:nvSpPr>
            <p:cNvPr id="954" name="Google Shape;954;p31"/>
            <p:cNvSpPr txBox="1"/>
            <p:nvPr/>
          </p:nvSpPr>
          <p:spPr>
            <a:xfrm rot="19338">
              <a:off x="-18087" y="4139857"/>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smtClean="0">
                  <a:solidFill>
                    <a:schemeClr val="dk1"/>
                  </a:solidFill>
                  <a:latin typeface="Nunito"/>
                  <a:ea typeface="Nunito"/>
                  <a:cs typeface="Nunito"/>
                  <a:sym typeface="Nunito"/>
                </a:rPr>
                <a:t>for </a:t>
              </a:r>
              <a:r>
                <a:rPr lang="en-US" sz="1000" dirty="0">
                  <a:solidFill>
                    <a:schemeClr val="dk1"/>
                  </a:solidFill>
                  <a:latin typeface="Nunito"/>
                  <a:ea typeface="Nunito"/>
                  <a:cs typeface="Nunito"/>
                  <a:sym typeface="Nunito"/>
                </a:rPr>
                <a:t>kindergarten teachers </a:t>
              </a:r>
              <a:r>
                <a:rPr lang="en-US" sz="1000" dirty="0" smtClean="0">
                  <a:solidFill>
                    <a:schemeClr val="dk1"/>
                  </a:solidFill>
                  <a:latin typeface="Nunito"/>
                  <a:ea typeface="Nunito"/>
                  <a:cs typeface="Nunito"/>
                  <a:sym typeface="Nunito"/>
                </a:rPr>
                <a:t>to </a:t>
              </a:r>
              <a:r>
                <a:rPr lang="en-US" sz="1000" dirty="0">
                  <a:solidFill>
                    <a:schemeClr val="dk1"/>
                  </a:solidFill>
                  <a:latin typeface="Nunito"/>
                  <a:ea typeface="Nunito"/>
                  <a:cs typeface="Nunito"/>
                  <a:sym typeface="Nunito"/>
                </a:rPr>
                <a:t>use digital portfolios for children learning path assessment</a:t>
              </a:r>
              <a:endParaRPr sz="1000" b="1" dirty="0">
                <a:solidFill>
                  <a:schemeClr val="dk1"/>
                </a:solidFill>
                <a:latin typeface="Nunito"/>
                <a:ea typeface="Nunito"/>
                <a:cs typeface="Nunito"/>
                <a:sym typeface="Nunito"/>
              </a:endParaRPr>
            </a:p>
          </p:txBody>
        </p:sp>
      </p:grpSp>
      <p:grpSp>
        <p:nvGrpSpPr>
          <p:cNvPr id="2" name="Group 1"/>
          <p:cNvGrpSpPr/>
          <p:nvPr/>
        </p:nvGrpSpPr>
        <p:grpSpPr>
          <a:xfrm>
            <a:off x="2411760" y="3470299"/>
            <a:ext cx="3352208" cy="1189683"/>
            <a:chOff x="4691801" y="1518062"/>
            <a:chExt cx="3352208" cy="1189683"/>
          </a:xfrm>
        </p:grpSpPr>
        <p:sp>
          <p:nvSpPr>
            <p:cNvPr id="956" name="Google Shape;956;p31"/>
            <p:cNvSpPr/>
            <p:nvPr/>
          </p:nvSpPr>
          <p:spPr>
            <a:xfrm rot="5439494">
              <a:off x="6058225" y="151638"/>
              <a:ext cx="619359" cy="3352208"/>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Nunito"/>
                <a:ea typeface="Nunito"/>
                <a:cs typeface="Nunito"/>
                <a:sym typeface="Nunito"/>
              </a:endParaRPr>
            </a:p>
          </p:txBody>
        </p:sp>
        <p:sp>
          <p:nvSpPr>
            <p:cNvPr id="957" name="Google Shape;957;p31"/>
            <p:cNvSpPr/>
            <p:nvPr/>
          </p:nvSpPr>
          <p:spPr>
            <a:xfrm>
              <a:off x="4812770" y="1599344"/>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solidFill>
                  <a:latin typeface="Nunito"/>
                  <a:ea typeface="Nunito"/>
                  <a:cs typeface="Nunito"/>
                  <a:sym typeface="Nunito"/>
                </a:rPr>
                <a:t>3</a:t>
              </a:r>
              <a:endParaRPr b="1" dirty="0">
                <a:solidFill>
                  <a:schemeClr val="accent1"/>
                </a:solidFill>
                <a:latin typeface="Nunito"/>
                <a:ea typeface="Nunito"/>
                <a:cs typeface="Nunito"/>
                <a:sym typeface="Nunito"/>
              </a:endParaRPr>
            </a:p>
          </p:txBody>
        </p:sp>
        <p:sp>
          <p:nvSpPr>
            <p:cNvPr id="958" name="Google Shape;958;p31"/>
            <p:cNvSpPr txBox="1"/>
            <p:nvPr/>
          </p:nvSpPr>
          <p:spPr>
            <a:xfrm rot="39494">
              <a:off x="5228228" y="1613085"/>
              <a:ext cx="2581752"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b="1" dirty="0">
                  <a:solidFill>
                    <a:schemeClr val="lt1"/>
                  </a:solidFill>
                  <a:latin typeface="Nunito"/>
                  <a:ea typeface="Nunito"/>
                  <a:cs typeface="Nunito"/>
                  <a:sym typeface="Nunito"/>
                </a:rPr>
                <a:t>Digital Portfolio Management System</a:t>
              </a:r>
              <a:endParaRPr sz="900" b="1" dirty="0">
                <a:solidFill>
                  <a:schemeClr val="lt1"/>
                </a:solidFill>
                <a:latin typeface="Nunito"/>
                <a:ea typeface="Nunito"/>
                <a:cs typeface="Nunito"/>
                <a:sym typeface="Nunito"/>
              </a:endParaRPr>
            </a:p>
          </p:txBody>
        </p:sp>
        <p:sp>
          <p:nvSpPr>
            <p:cNvPr id="959" name="Google Shape;959;p31"/>
            <p:cNvSpPr txBox="1"/>
            <p:nvPr/>
          </p:nvSpPr>
          <p:spPr>
            <a:xfrm rot="39494">
              <a:off x="5148076" y="2148264"/>
              <a:ext cx="2808201"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it-IT" sz="1000" dirty="0">
                  <a:solidFill>
                    <a:schemeClr val="dk1"/>
                  </a:solidFill>
                  <a:latin typeface="Nunito"/>
                  <a:ea typeface="Nunito"/>
                  <a:cs typeface="Nunito"/>
                  <a:sym typeface="Nunito"/>
                </a:rPr>
                <a:t>to </a:t>
              </a:r>
              <a:r>
                <a:rPr lang="en-US" sz="1000" dirty="0">
                  <a:solidFill>
                    <a:schemeClr val="dk1"/>
                  </a:solidFill>
                  <a:latin typeface="Nunito"/>
                  <a:ea typeface="Nunito"/>
                  <a:cs typeface="Nunito"/>
                  <a:sym typeface="Nunito"/>
                </a:rPr>
                <a:t>establishing a fruitful communication pattern with families regarding the cognitive achievements of children</a:t>
              </a:r>
              <a:endParaRPr sz="1000" dirty="0">
                <a:solidFill>
                  <a:schemeClr val="dk1"/>
                </a:solidFill>
                <a:latin typeface="Nunito"/>
                <a:ea typeface="Nunito"/>
                <a:cs typeface="Nunito"/>
                <a:sym typeface="Nunito"/>
              </a:endParaRPr>
            </a:p>
          </p:txBody>
        </p:sp>
      </p:grpSp>
    </p:spTree>
    <p:extLst>
      <p:ext uri="{BB962C8B-B14F-4D97-AF65-F5344CB8AC3E}">
        <p14:creationId xmlns:p14="http://schemas.microsoft.com/office/powerpoint/2010/main" val="179147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9" name="Google Shape;1148;p43"/>
          <p:cNvGraphicFramePr/>
          <p:nvPr>
            <p:extLst>
              <p:ext uri="{D42A27DB-BD31-4B8C-83A1-F6EECF244321}">
                <p14:modId xmlns:p14="http://schemas.microsoft.com/office/powerpoint/2010/main" val="4212809232"/>
              </p:ext>
            </p:extLst>
          </p:nvPr>
        </p:nvGraphicFramePr>
        <p:xfrm>
          <a:off x="323528" y="1347614"/>
          <a:ext cx="8541067" cy="2395500"/>
        </p:xfrm>
        <a:graphic>
          <a:graphicData uri="http://schemas.openxmlformats.org/drawingml/2006/table">
            <a:tbl>
              <a:tblPr>
                <a:noFill/>
                <a:tableStyleId>{11B854F4-DAD3-4796-B587-69EDEEDD8DB9}</a:tableStyleId>
              </a:tblPr>
              <a:tblGrid>
                <a:gridCol w="1197067"/>
                <a:gridCol w="432000"/>
                <a:gridCol w="360000"/>
                <a:gridCol w="360000"/>
                <a:gridCol w="360000"/>
                <a:gridCol w="360000"/>
                <a:gridCol w="432000"/>
                <a:gridCol w="468000"/>
                <a:gridCol w="360000"/>
                <a:gridCol w="360000"/>
                <a:gridCol w="360000"/>
                <a:gridCol w="360000"/>
                <a:gridCol w="432000"/>
                <a:gridCol w="468000"/>
                <a:gridCol w="360000"/>
                <a:gridCol w="360000"/>
                <a:gridCol w="360000"/>
                <a:gridCol w="360000"/>
                <a:gridCol w="432000"/>
                <a:gridCol w="360000"/>
              </a:tblGrid>
              <a:tr h="319775">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dirty="0" smtClean="0">
                          <a:solidFill>
                            <a:schemeClr val="dk1"/>
                          </a:solidFill>
                          <a:latin typeface="Nunito"/>
                          <a:ea typeface="Nunito"/>
                          <a:cs typeface="Nunito"/>
                          <a:sym typeface="Nunito"/>
                        </a:rPr>
                        <a:t>2022</a:t>
                      </a:r>
                      <a:endParaRPr sz="800" b="1"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gridSpan="6">
                  <a:txBody>
                    <a:bodyPr/>
                    <a:lstStyle/>
                    <a:p>
                      <a:pPr algn="ctr"/>
                      <a:r>
                        <a:rPr lang="it-IT" sz="800" b="1" i="0" u="none" strike="noStrike" cap="none" dirty="0" smtClean="0">
                          <a:solidFill>
                            <a:schemeClr val="dk1"/>
                          </a:solidFill>
                          <a:latin typeface="Nunito"/>
                          <a:ea typeface="Nunito"/>
                          <a:cs typeface="Nunito"/>
                          <a:sym typeface="Arial"/>
                        </a:rPr>
                        <a:t>2023</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smtClean="0">
                          <a:solidFill>
                            <a:schemeClr val="dk1"/>
                          </a:solidFill>
                          <a:latin typeface="Nunito"/>
                          <a:ea typeface="Nunito"/>
                          <a:cs typeface="Nunito"/>
                          <a:sym typeface="Arial"/>
                        </a:rPr>
                        <a:t>2024</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smtClean="0">
                          <a:solidFill>
                            <a:schemeClr val="dk1"/>
                          </a:solidFill>
                          <a:latin typeface="Nunito"/>
                          <a:ea typeface="Nunito"/>
                          <a:cs typeface="Nunito"/>
                          <a:sym typeface="Arial"/>
                        </a:rPr>
                        <a:t>2025</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solidFill>
                      <a:srgbClr val="21355A"/>
                    </a:solidFill>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tr>
              <a:tr h="324000">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3-4</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5-6</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7-8</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9-10</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it-IT" sz="800" b="0" i="0" u="none" strike="noStrike" cap="none" dirty="0" smtClean="0">
                          <a:solidFill>
                            <a:schemeClr val="dk1"/>
                          </a:solidFill>
                          <a:latin typeface="Nunito"/>
                          <a:ea typeface="Nunito"/>
                          <a:cs typeface="Nunito"/>
                          <a:sym typeface="Nunito"/>
                        </a:rPr>
                        <a:t>11</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r>
              <a:tr h="319775">
                <a:tc>
                  <a:txBody>
                    <a:bodyPr/>
                    <a:lstStyle/>
                    <a:p>
                      <a:pPr marL="0" lvl="0" indent="0" algn="r" rtl="0">
                        <a:spcBef>
                          <a:spcPts val="0"/>
                        </a:spcBef>
                        <a:spcAft>
                          <a:spcPts val="0"/>
                        </a:spcAft>
                        <a:buNone/>
                      </a:pPr>
                      <a:r>
                        <a:rPr lang="en-US" sz="800" dirty="0" smtClean="0">
                          <a:solidFill>
                            <a:schemeClr val="dk1"/>
                          </a:solidFill>
                          <a:latin typeface="Nunito"/>
                          <a:ea typeface="Nunito"/>
                          <a:cs typeface="Nunito"/>
                          <a:sym typeface="Nunito"/>
                        </a:rPr>
                        <a:t>WP1 - Management</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WP2 - Handbook</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WP3 - Online Training Package</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r>
              <a:tr h="319775">
                <a:tc>
                  <a:txBody>
                    <a:bodyPr/>
                    <a:lstStyle/>
                    <a:p>
                      <a:pPr marL="0" lvl="0" indent="0" algn="r" rtl="0">
                        <a:spcBef>
                          <a:spcPts val="0"/>
                        </a:spcBef>
                        <a:spcAft>
                          <a:spcPts val="0"/>
                        </a:spcAft>
                        <a:buClr>
                          <a:schemeClr val="dk1"/>
                        </a:buClr>
                        <a:buSzPts val="1100"/>
                        <a:buFont typeface="Arial"/>
                        <a:buNone/>
                      </a:pPr>
                      <a:r>
                        <a:rPr lang="sv-SE" sz="800" dirty="0" smtClean="0">
                          <a:solidFill>
                            <a:schemeClr val="dk1"/>
                          </a:solidFill>
                          <a:latin typeface="Nunito"/>
                          <a:ea typeface="Nunito"/>
                          <a:cs typeface="Nunito"/>
                          <a:sym typeface="Nunito"/>
                        </a:rPr>
                        <a:t>WP4 - Digital Portfolio Management System</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WP5 - Valorization</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endParaRPr lang="en-US" dirty="0"/>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r>
            </a:tbl>
          </a:graphicData>
        </a:graphic>
      </p:graphicFrame>
      <p:sp>
        <p:nvSpPr>
          <p:cNvPr id="11" name="Google Shape;1146;p43"/>
          <p:cNvSpPr txBox="1">
            <a:spLocks/>
          </p:cNvSpPr>
          <p:nvPr/>
        </p:nvSpPr>
        <p:spPr>
          <a:xfrm>
            <a:off x="829000" y="526700"/>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Gantt chart</a:t>
            </a:r>
          </a:p>
        </p:txBody>
      </p:sp>
      <p:sp>
        <p:nvSpPr>
          <p:cNvPr id="12" name="Google Shape;769;p15"/>
          <p:cNvSpPr/>
          <p:nvPr/>
        </p:nvSpPr>
        <p:spPr>
          <a:xfrm rot="10800000">
            <a:off x="699026" y="987574"/>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51910"/>
            <a:ext cx="7485900" cy="1159800"/>
          </a:xfrm>
          <a:prstGeom prst="rect">
            <a:avLst/>
          </a:prstGeom>
        </p:spPr>
        <p:txBody>
          <a:bodyPr spcFirstLastPara="1" wrap="square" lIns="0" tIns="0" rIns="0" bIns="0" anchor="b" anchorCtr="0">
            <a:noAutofit/>
          </a:bodyPr>
          <a:lstStyle/>
          <a:p>
            <a:pPr lvl="0"/>
            <a:r>
              <a:rPr lang="en-US" sz="3600" dirty="0" smtClean="0"/>
              <a:t>WP2 </a:t>
            </a:r>
            <a:r>
              <a:rPr lang="en-US" sz="3600" dirty="0"/>
              <a:t>- Handbook for Children Documentation and Assessment</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smtClean="0">
                <a:solidFill>
                  <a:schemeClr val="dk1"/>
                </a:solidFill>
                <a:latin typeface="Mali"/>
                <a:ea typeface="Mali"/>
                <a:cs typeface="Mali"/>
                <a:sym typeface="Mali"/>
              </a:rPr>
              <a:t>Activities and Results</a:t>
            </a:r>
            <a:endParaRPr lang="en-US" sz="28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1933994244"/>
              </p:ext>
            </p:extLst>
          </p:nvPr>
        </p:nvGraphicFramePr>
        <p:xfrm>
          <a:off x="827584" y="843558"/>
          <a:ext cx="7416824" cy="3570224"/>
        </p:xfrm>
        <a:graphic>
          <a:graphicData uri="http://schemas.openxmlformats.org/drawingml/2006/table">
            <a:tbl>
              <a:tblPr firstRow="1" bandRow="1">
                <a:tableStyleId>{69012ECD-51FC-41F1-AA8D-1B2483CD663E}</a:tableStyleId>
              </a:tblPr>
              <a:tblGrid>
                <a:gridCol w="3528392"/>
                <a:gridCol w="3888432"/>
              </a:tblGrid>
              <a:tr h="216024">
                <a:tc>
                  <a:txBody>
                    <a:bodyPr/>
                    <a:lstStyle/>
                    <a:p>
                      <a:r>
                        <a:rPr lang="it-IT" dirty="0" smtClean="0">
                          <a:solidFill>
                            <a:schemeClr val="bg1"/>
                          </a:solidFill>
                          <a:latin typeface="DM Sans" pitchFamily="2" charset="0"/>
                        </a:rPr>
                        <a:t>Activities</a:t>
                      </a:r>
                      <a:endParaRPr lang="it-IT" dirty="0">
                        <a:solidFill>
                          <a:schemeClr val="bg1"/>
                        </a:solidFill>
                        <a:latin typeface="DM Sans" pitchFamily="2" charset="0"/>
                      </a:endParaRPr>
                    </a:p>
                  </a:txBody>
                  <a:tcPr/>
                </a:tc>
                <a:tc>
                  <a:txBody>
                    <a:bodyPr/>
                    <a:lstStyle/>
                    <a:p>
                      <a:r>
                        <a:rPr lang="it-IT" dirty="0" smtClean="0">
                          <a:solidFill>
                            <a:schemeClr val="bg1"/>
                          </a:solidFill>
                          <a:latin typeface="DM Sans" pitchFamily="2" charset="0"/>
                        </a:rPr>
                        <a:t>Results</a:t>
                      </a:r>
                      <a:endParaRPr lang="it-IT" dirty="0">
                        <a:solidFill>
                          <a:schemeClr val="bg1"/>
                        </a:solidFill>
                        <a:latin typeface="DM Sans" pitchFamily="2" charset="0"/>
                      </a:endParaRPr>
                    </a:p>
                  </a:txBody>
                  <a:tcPr/>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1 – Planning of the activities</a:t>
                      </a:r>
                    </a:p>
                  </a:txBody>
                  <a:tcPr marL="68580" marR="68580" marT="0" marB="0"/>
                </a:tc>
                <a:tc>
                  <a:txBody>
                    <a:bodyPr/>
                    <a:lstStyle/>
                    <a:p>
                      <a:pPr>
                        <a:lnSpc>
                          <a:spcPct val="115000"/>
                        </a:lnSpc>
                        <a:spcAft>
                          <a:spcPts val="0"/>
                        </a:spcAft>
                      </a:pPr>
                      <a:r>
                        <a:rPr lang="en-US" sz="900">
                          <a:effectLst/>
                          <a:latin typeface="Nunito" pitchFamily="2" charset="0"/>
                          <a:ea typeface="Calibri"/>
                          <a:cs typeface="Times New Roman"/>
                        </a:rPr>
                        <a:t>Availability of:</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Calendar of activities</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Templates and tools</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Questionnaire in English and in national languages</a:t>
                      </a:r>
                      <a:endParaRPr lang="en-US" sz="110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2 – Needs analysis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1 participant per partner in the transnational meeting</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Collection of 50 questionnaires per country (100 in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needs analysis reports </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needs analysis </a:t>
                      </a:r>
                      <a:r>
                        <a:rPr lang="en-US" sz="900" dirty="0" smtClean="0">
                          <a:effectLst/>
                          <a:latin typeface="Nunito" pitchFamily="2" charset="0"/>
                          <a:ea typeface="Calibri"/>
                          <a:cs typeface="Times New Roman"/>
                        </a:rPr>
                        <a:t>report</a:t>
                      </a:r>
                    </a:p>
                    <a:p>
                      <a:pPr marL="342900" lvl="0" indent="-342900">
                        <a:lnSpc>
                          <a:spcPct val="115000"/>
                        </a:lnSpc>
                        <a:spcAft>
                          <a:spcPts val="0"/>
                        </a:spcAft>
                        <a:buFont typeface="Symbol"/>
                        <a:buChar char=""/>
                      </a:pPr>
                      <a:r>
                        <a:rPr lang="it-IT" sz="900" dirty="0" smtClean="0">
                          <a:effectLst/>
                          <a:latin typeface="Nunito" pitchFamily="2" charset="0"/>
                          <a:ea typeface="Calibri"/>
                          <a:cs typeface="Times New Roman"/>
                        </a:rPr>
                        <a:t>6 dimensions analysed</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3 – Creation of Handbook syllabus and structure</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 the </a:t>
                      </a:r>
                      <a:r>
                        <a:rPr lang="en-US" sz="900" dirty="0" smtClean="0">
                          <a:effectLst/>
                          <a:latin typeface="Nunito" pitchFamily="2" charset="0"/>
                          <a:ea typeface="Calibri"/>
                          <a:cs typeface="Times New Roman"/>
                        </a:rPr>
                        <a:t>syllabus of the </a:t>
                      </a:r>
                      <a:r>
                        <a:rPr lang="en-US" sz="900" dirty="0">
                          <a:effectLst/>
                          <a:latin typeface="Nunito" pitchFamily="2" charset="0"/>
                          <a:ea typeface="Calibri"/>
                          <a:cs typeface="Times New Roman"/>
                        </a:rPr>
                        <a:t>handbook</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4 – Creation of Chapters contents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Production of the </a:t>
                      </a:r>
                      <a:r>
                        <a:rPr lang="en-US" sz="900" dirty="0" smtClean="0">
                          <a:effectLst/>
                          <a:latin typeface="Nunito" pitchFamily="2" charset="0"/>
                          <a:ea typeface="Calibri"/>
                          <a:cs typeface="Times New Roman"/>
                        </a:rPr>
                        <a:t>draft contents </a:t>
                      </a:r>
                      <a:r>
                        <a:rPr lang="en-US" sz="900" dirty="0">
                          <a:effectLst/>
                          <a:latin typeface="Nunito" pitchFamily="2" charset="0"/>
                          <a:ea typeface="Calibri"/>
                          <a:cs typeface="Times New Roman"/>
                        </a:rPr>
                        <a:t>for 5 chapters</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5 – Revision, finalization and</a:t>
                      </a:r>
                    </a:p>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translation of Handbook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Peer Review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Final version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the handbook in the 4 partner languages</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6 – Testing activities </a:t>
                      </a:r>
                      <a:r>
                        <a:rPr lang="en-US" sz="1100" b="0" i="0" u="none" strike="noStrike" cap="none" dirty="0" smtClean="0">
                          <a:solidFill>
                            <a:schemeClr val="tx1"/>
                          </a:solidFill>
                          <a:effectLst/>
                          <a:latin typeface="Nunito" pitchFamily="2" charset="0"/>
                          <a:ea typeface="Calibri"/>
                          <a:cs typeface="Hind" panose="020B0604020202020204" charset="0"/>
                          <a:sym typeface="Arial"/>
                        </a:rPr>
                        <a:t>and evaluation </a:t>
                      </a:r>
                      <a:r>
                        <a:rPr lang="en-US" sz="1100" b="0" i="0" u="none" strike="noStrike" cap="none" dirty="0">
                          <a:solidFill>
                            <a:schemeClr val="tx1"/>
                          </a:solidFill>
                          <a:effectLst/>
                          <a:latin typeface="Nunito" pitchFamily="2" charset="0"/>
                          <a:ea typeface="Calibri"/>
                          <a:cs typeface="Hind" panose="020B0604020202020204" charset="0"/>
                          <a:sym typeface="Arial"/>
                        </a:rPr>
                        <a:t>and validation of the consistency of the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Testing of the handbook with 20 childhood educators and kindergarten teachers per country (40 for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evaluation reports</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evaluation report</a:t>
                      </a:r>
                      <a:endParaRPr lang="en-US" sz="1100" dirty="0">
                        <a:effectLst/>
                        <a:latin typeface="Nunito" pitchFamily="2" charset="0"/>
                        <a:ea typeface="Calibri"/>
                        <a:cs typeface="Times New Roman"/>
                      </a:endParaRPr>
                    </a:p>
                  </a:txBody>
                  <a:tcPr marL="68580" marR="68580" marT="0" marB="0"/>
                </a:tc>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391167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3084</TotalTime>
  <Words>2891</Words>
  <Application>Microsoft Office PowerPoint</Application>
  <PresentationFormat>On-screen Show (16:9)</PresentationFormat>
  <Paragraphs>462</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Ely template</vt:lpstr>
      <vt:lpstr>EYDP  Early Years Digital Portfolio</vt:lpstr>
      <vt:lpstr>PowerPoint Presentation</vt:lpstr>
      <vt:lpstr>Context</vt:lpstr>
      <vt:lpstr>Objectives</vt:lpstr>
      <vt:lpstr>Target Groups</vt:lpstr>
      <vt:lpstr>Results</vt:lpstr>
      <vt:lpstr>PowerPoint Presentation</vt:lpstr>
      <vt:lpstr>WP2 - Handbook for Children Documentation and Assessment</vt:lpstr>
      <vt:lpstr>PowerPoint Presentation</vt:lpstr>
      <vt:lpstr>1 – Planning of the activities</vt:lpstr>
      <vt:lpstr>1 – Planning of the activities</vt:lpstr>
      <vt:lpstr>2 – Needs analysis</vt:lpstr>
      <vt:lpstr>3 – Creation of Handbook syllabus and structure</vt:lpstr>
      <vt:lpstr>4 – Creation of Chapters contents</vt:lpstr>
      <vt:lpstr>5 - Finalization of the Handbook contents</vt:lpstr>
      <vt:lpstr>6 – Testing activities and evaluation</vt:lpstr>
      <vt:lpstr>PowerPoint Presentation</vt:lpstr>
      <vt:lpstr>PowerPoint Presentation</vt:lpstr>
      <vt:lpstr>PowerPoint Presentation</vt:lpstr>
      <vt:lpstr>PowerPoint Presentation</vt:lpstr>
      <vt:lpstr>PowerPoint Presentation</vt:lpstr>
      <vt:lpstr>WP1 – Project Management</vt:lpstr>
      <vt:lpstr>WP1 – Project Management</vt:lpstr>
      <vt:lpstr>WP1 – Project Management</vt:lpstr>
      <vt:lpstr>WP1 – Project Management</vt:lpstr>
      <vt:lpstr>WP1 – Project Management</vt:lpstr>
      <vt:lpstr>WP1 – Project Management</vt:lpstr>
      <vt:lpstr>PowerPoint Presentation</vt:lpstr>
      <vt:lpstr>WP5 – Valorization</vt:lpstr>
      <vt:lpstr>WP5 – Valorization</vt:lpstr>
      <vt:lpstr>PowerPoint Presentation</vt:lpstr>
      <vt:lpstr>WP5 – Valorization</vt:lpstr>
      <vt:lpstr>WP5 – Valorization</vt:lpstr>
      <vt:lpstr>WP5 – Valorization</vt:lpstr>
      <vt:lpstr>WP5 – Valorization</vt:lpstr>
      <vt:lpstr>WP5 – Valorization</vt:lpstr>
      <vt:lpstr>WP5 – Valorization</vt:lpstr>
      <vt:lpstr>WP5 – Valorization</vt:lpstr>
      <vt:lpstr>WP5 – Valorization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EYDP  Early Years Digital Portfolio</dc:title>
  <dc:creator>Lorenzo Martellini</dc:creator>
  <cp:lastModifiedBy>Lorenzo Martellini</cp:lastModifiedBy>
  <cp:revision>58</cp:revision>
  <dcterms:modified xsi:type="dcterms:W3CDTF">2023-01-25T16:00:51Z</dcterms:modified>
</cp:coreProperties>
</file>